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  <p:sldMasterId id="2147483701" r:id="rId2"/>
    <p:sldMasterId id="2147483702" r:id="rId3"/>
    <p:sldMasterId id="2147483703" r:id="rId4"/>
  </p:sldMasterIdLst>
  <p:notesMasterIdLst>
    <p:notesMasterId r:id="rId4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93" r:id="rId14"/>
    <p:sldId id="294" r:id="rId15"/>
    <p:sldId id="267" r:id="rId16"/>
    <p:sldId id="268" r:id="rId17"/>
    <p:sldId id="269" r:id="rId18"/>
    <p:sldId id="270" r:id="rId19"/>
    <p:sldId id="300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96" r:id="rId35"/>
    <p:sldId id="295" r:id="rId36"/>
    <p:sldId id="297" r:id="rId37"/>
    <p:sldId id="298" r:id="rId38"/>
    <p:sldId id="299" r:id="rId3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entury Gothic" panose="020B0502020202020204" pitchFamily="34" charset="0"/>
      <p:regular r:id="rId45"/>
      <p:bold r:id="rId46"/>
      <p:italic r:id="rId47"/>
      <p:boldItalic r:id="rId48"/>
    </p:embeddedFont>
    <p:embeddedFont>
      <p:font typeface="Georgia" panose="02040502050405020303" pitchFamily="18" charset="0"/>
      <p:regular r:id="rId49"/>
      <p:bold r:id="rId50"/>
      <p:italic r:id="rId51"/>
      <p:boldItalic r:id="rId52"/>
    </p:embeddedFont>
    <p:embeddedFont>
      <p:font typeface="Helvetica Neue" panose="02000503000000020004" pitchFamily="2" charset="0"/>
      <p:regular r:id="rId53"/>
      <p:bold r:id="rId54"/>
      <p:italic r:id="rId55"/>
      <p:boldItalic r:id="rId56"/>
    </p:embeddedFont>
    <p:embeddedFont>
      <p:font typeface="Montserrat" pitchFamily="2" charset="77"/>
      <p:regular r:id="rId57"/>
      <p:bold r:id="rId58"/>
      <p:italic r:id="rId59"/>
      <p:boldItalic r:id="rId60"/>
    </p:embeddedFont>
    <p:embeddedFont>
      <p:font typeface="Montserrat Light" pitchFamily="2" charset="77"/>
      <p:regular r:id="rId61"/>
      <p:bold r:id="rId62"/>
      <p:italic r:id="rId63"/>
      <p:boldItalic r:id="rId64"/>
    </p:embeddedFont>
    <p:embeddedFont>
      <p:font typeface="Roboto" panose="02000000000000000000" pitchFamily="2" charset="0"/>
      <p:regular r:id="rId65"/>
      <p:bold r:id="rId66"/>
      <p:italic r:id="rId67"/>
      <p:boldItalic r:id="rId68"/>
    </p:embeddedFont>
    <p:embeddedFont>
      <p:font typeface="Source Sans Pro" panose="020B0503030403020204" pitchFamily="34" charset="0"/>
      <p:regular r:id="rId69"/>
      <p:bold r:id="rId70"/>
      <p:italic r:id="rId71"/>
      <p:boldItalic r:id="rId72"/>
    </p:embeddedFont>
    <p:embeddedFont>
      <p:font typeface="Source Sans Pro Light" panose="020B0403030403020204" pitchFamily="34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7" autoAdjust="0"/>
    <p:restoredTop sz="86405" autoAdjust="0"/>
  </p:normalViewPr>
  <p:slideViewPr>
    <p:cSldViewPr snapToGrid="0">
      <p:cViewPr varScale="1">
        <p:scale>
          <a:sx n="123" d="100"/>
          <a:sy n="123" d="100"/>
        </p:scale>
        <p:origin x="192" y="3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63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63" Type="http://schemas.openxmlformats.org/officeDocument/2006/relationships/font" Target="fonts/font23.fntdata"/><Relationship Id="rId68" Type="http://schemas.openxmlformats.org/officeDocument/2006/relationships/font" Target="fonts/font28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66" Type="http://schemas.openxmlformats.org/officeDocument/2006/relationships/font" Target="fonts/font26.fntdata"/><Relationship Id="rId74" Type="http://schemas.openxmlformats.org/officeDocument/2006/relationships/font" Target="fonts/font34.fntdata"/><Relationship Id="rId79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font" Target="fonts/font21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font" Target="fonts/font24.fntdata"/><Relationship Id="rId69" Type="http://schemas.openxmlformats.org/officeDocument/2006/relationships/font" Target="fonts/font29.fntdata"/><Relationship Id="rId77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font" Target="fonts/font11.fntdata"/><Relationship Id="rId72" Type="http://schemas.openxmlformats.org/officeDocument/2006/relationships/font" Target="fonts/font32.fntdata"/><Relationship Id="rId80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67" Type="http://schemas.openxmlformats.org/officeDocument/2006/relationships/font" Target="fonts/font27.fntdata"/><Relationship Id="rId20" Type="http://schemas.openxmlformats.org/officeDocument/2006/relationships/slide" Target="slides/slide16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font" Target="fonts/font22.fntdata"/><Relationship Id="rId70" Type="http://schemas.openxmlformats.org/officeDocument/2006/relationships/font" Target="fonts/font30.fntdata"/><Relationship Id="rId75" Type="http://schemas.openxmlformats.org/officeDocument/2006/relationships/font" Target="fonts/font3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openxmlformats.org/officeDocument/2006/relationships/font" Target="fonts/font25.fntdata"/><Relationship Id="rId73" Type="http://schemas.openxmlformats.org/officeDocument/2006/relationships/font" Target="fonts/font33.fntdata"/><Relationship Id="rId78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76" Type="http://schemas.openxmlformats.org/officeDocument/2006/relationships/font" Target="fonts/font36.fntdata"/><Relationship Id="rId7" Type="http://schemas.openxmlformats.org/officeDocument/2006/relationships/slide" Target="slides/slide3.xml"/><Relationship Id="rId71" Type="http://schemas.openxmlformats.org/officeDocument/2006/relationships/font" Target="fonts/font31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0e79e39b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e00e79e39b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e00e79e39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8" name="Google Shape;388;ge00e79e39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87144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e00e79e39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7" name="Google Shape;397;ge00e79e39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66243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e00e79e39b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6" name="Google Shape;406;ge00e79e39b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00e79e39b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5" name="Google Shape;415;ge00e79e39b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e00e79e39b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4" name="Google Shape;424;ge00e79e39b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e00e79e39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3" name="Google Shape;433;ge00e79e39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e0112e8e08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ge0112e8e08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427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e0112e8e08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ge0112e8e0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e0112e8e08_0_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ge0112e8e08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e1d3aa9fce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e1d3aa9fce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e00e79e39b_0_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e00e79e39b_0_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1d3aa9fce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e1d3aa9fce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e1d3aa9fce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e1d3aa9fce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1d3aa9fce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e1d3aa9fce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logic model spells out relationships between inputs, activities, outputs and outcomes.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Goes by many names: logic model, theory of change, logistical framework. Can be depicted with a sequence chart.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Inputs = resources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Activities = what you have control over doing/your actions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Outputs = what was created or done and who was reached by it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Short-term outcomes = changes in how things are perceived and done (can be people or system)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Long-term outcomes = changes in effectiveness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be depicted with a sequence chart. This is an example for the job seeker experience.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Ask yourself, if A happened, then what would result from that?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Focuses on what you are hypothesizing should happen (happy path) but worth considering the effects if it doesn’t happen.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e0112e8e08_0_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ge0112e8e08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e0112e8e08_0_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e0112e8e08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0112e8e08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e0112e8e08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e1d3aa9fce_8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ge1d3aa9fce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e1d3aa9fce_8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ge1d3aa9fce_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0112e8e08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e0112e8e08_0_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ge0112e8e08_0_2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e00e79e39b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3" name="Google Shape;543;ge00e79e39b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00e79e39b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00e79e39b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  <p:extLst>
      <p:ext uri="{BB962C8B-B14F-4D97-AF65-F5344CB8AC3E}">
        <p14:creationId xmlns:p14="http://schemas.microsoft.com/office/powerpoint/2010/main" val="40395395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  <p:extLst>
      <p:ext uri="{BB962C8B-B14F-4D97-AF65-F5344CB8AC3E}">
        <p14:creationId xmlns:p14="http://schemas.microsoft.com/office/powerpoint/2010/main" val="1907837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  <p:extLst>
      <p:ext uri="{BB962C8B-B14F-4D97-AF65-F5344CB8AC3E}">
        <p14:creationId xmlns:p14="http://schemas.microsoft.com/office/powerpoint/2010/main" val="38990993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  <p:extLst>
      <p:ext uri="{BB962C8B-B14F-4D97-AF65-F5344CB8AC3E}">
        <p14:creationId xmlns:p14="http://schemas.microsoft.com/office/powerpoint/2010/main" val="2140835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e00e79e39b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ge00e79e39b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  <p:extLst>
      <p:ext uri="{BB962C8B-B14F-4D97-AF65-F5344CB8AC3E}">
        <p14:creationId xmlns:p14="http://schemas.microsoft.com/office/powerpoint/2010/main" val="2113955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00e79e39b_0_7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e00e79e39b_0_7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e00e79e39b_0_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e00e79e39b_0_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00e79e39b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e00e79e39b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e00e79e39b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e00e79e39b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00e79e39b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00e79e39b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e00e79e39b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e00e79e39b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Opening ">
  <p:cSld name="2_Opening 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1E8"/>
          </a:solidFill>
          <a:ln w="9525" cap="flat" cmpd="sng">
            <a:solidFill>
              <a:srgbClr val="F5F1E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" name="Google Shape;52;p13"/>
          <p:cNvCxnSpPr/>
          <p:nvPr/>
        </p:nvCxnSpPr>
        <p:spPr>
          <a:xfrm>
            <a:off x="358775" y="285750"/>
            <a:ext cx="84504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13"/>
          <p:cNvCxnSpPr/>
          <p:nvPr/>
        </p:nvCxnSpPr>
        <p:spPr>
          <a:xfrm>
            <a:off x="358775" y="4859338"/>
            <a:ext cx="84504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42949" y="1519099"/>
            <a:ext cx="57804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182875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sz="3000">
                <a:solidFill>
                  <a:schemeClr val="dk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742949" y="1110691"/>
            <a:ext cx="578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875" bIns="182875" anchor="t" anchorCtr="0">
            <a:sp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733424" y="3749670"/>
            <a:ext cx="588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875" bIns="182875" anchor="t" anchorCtr="0">
            <a:sp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solidFill>
                  <a:schemeClr val="dk1"/>
                </a:solidFill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8775" y="438150"/>
            <a:ext cx="1541463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64275" y="438150"/>
            <a:ext cx="122555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1425" y="438150"/>
            <a:ext cx="1216025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ntro" userDrawn="1">
  <p:cSld name="1_Intr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F4E62"/>
          </a:solidFill>
          <a:ln>
            <a:noFill/>
          </a:ln>
          <a:effectLst>
            <a:outerShdw blurRad="40000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742950" y="941338"/>
            <a:ext cx="38292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sp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5F1E8"/>
              </a:buClr>
              <a:buSzPts val="3000"/>
              <a:buNone/>
              <a:defRPr sz="3000" b="1">
                <a:solidFill>
                  <a:srgbClr val="F5F1E8"/>
                </a:solidFill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2"/>
          </p:nvPr>
        </p:nvSpPr>
        <p:spPr>
          <a:xfrm>
            <a:off x="742951" y="1572280"/>
            <a:ext cx="3830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2875" rIns="0" bIns="0" anchor="t" anchorCtr="0">
            <a:spAutoFit/>
          </a:bodyPr>
          <a:lstStyle>
            <a:lvl1pPr marL="457200" marR="0" lvl="0" indent="-228600" algn="l" rtl="0">
              <a:lnSpc>
                <a:spcPct val="14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Font typeface="Arial"/>
              <a:buNone/>
              <a:defRPr sz="1200">
                <a:solidFill>
                  <a:srgbClr val="F5F1E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F9B08-5D47-4DC7-9C67-B8308E10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">
  <p:cSld name="1_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1E8"/>
          </a:solidFill>
          <a:ln>
            <a:noFill/>
          </a:ln>
          <a:effectLst>
            <a:outerShdw blurRad="40000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742950" y="986414"/>
            <a:ext cx="38292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182875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E62"/>
              </a:buClr>
              <a:buSzPts val="3000"/>
              <a:buFont typeface="Century Gothic"/>
              <a:buNone/>
              <a:defRPr>
                <a:solidFill>
                  <a:srgbClr val="0F4E6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742950" y="2108721"/>
            <a:ext cx="56547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875" bIns="137150" anchor="t" anchorCtr="0">
            <a:spAutoFit/>
          </a:bodyPr>
          <a:lstStyle>
            <a:lvl1pPr marL="457200" lvl="0" indent="-228600" algn="l" rtl="0">
              <a:lnSpc>
                <a:spcPct val="14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0"/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0" name="Google Shape;70;p15"/>
          <p:cNvCxnSpPr/>
          <p:nvPr/>
        </p:nvCxnSpPr>
        <p:spPr>
          <a:xfrm>
            <a:off x="358775" y="285750"/>
            <a:ext cx="84504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5"/>
          <p:cNvCxnSpPr/>
          <p:nvPr/>
        </p:nvCxnSpPr>
        <p:spPr>
          <a:xfrm>
            <a:off x="358775" y="4859338"/>
            <a:ext cx="84504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 blue">
  <p:cSld name="1_Content blu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F4E62"/>
          </a:solidFill>
          <a:ln>
            <a:noFill/>
          </a:ln>
          <a:effectLst>
            <a:outerShdw blurRad="40000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5F1E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ftr" idx="11"/>
          </p:nvPr>
        </p:nvSpPr>
        <p:spPr>
          <a:xfrm>
            <a:off x="5913438" y="4579110"/>
            <a:ext cx="28956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5F1E8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358775" y="4579110"/>
            <a:ext cx="21336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1" i="0" u="none" strike="noStrike" cap="none">
                <a:solidFill>
                  <a:srgbClr val="F5F1E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6"/>
          <p:cNvCxnSpPr/>
          <p:nvPr/>
        </p:nvCxnSpPr>
        <p:spPr>
          <a:xfrm>
            <a:off x="358775" y="285750"/>
            <a:ext cx="8450400" cy="0"/>
          </a:xfrm>
          <a:prstGeom prst="straightConnector1">
            <a:avLst/>
          </a:prstGeom>
          <a:noFill/>
          <a:ln w="254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8" name="Google Shape;78;p16"/>
          <p:cNvCxnSpPr/>
          <p:nvPr/>
        </p:nvCxnSpPr>
        <p:spPr>
          <a:xfrm>
            <a:off x="358775" y="4859338"/>
            <a:ext cx="8450400" cy="0"/>
          </a:xfrm>
          <a:prstGeom prst="straightConnector1">
            <a:avLst/>
          </a:prstGeom>
          <a:noFill/>
          <a:ln w="254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742950" y="986414"/>
            <a:ext cx="38292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182875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A19F"/>
              </a:buClr>
              <a:buSzPts val="3000"/>
              <a:buFont typeface="Century Gothic"/>
              <a:buNone/>
              <a:defRPr>
                <a:solidFill>
                  <a:srgbClr val="2EA19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742950" y="2108721"/>
            <a:ext cx="56547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875" bIns="137150" anchor="t" anchorCtr="0">
            <a:spAutoFit/>
          </a:bodyPr>
          <a:lstStyle>
            <a:lvl1pPr marL="457200" lvl="0" indent="-228600" algn="l" rtl="0">
              <a:lnSpc>
                <a:spcPct val="14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None/>
              <a:defRPr sz="1200" b="0">
                <a:solidFill>
                  <a:srgbClr val="F5F1E8"/>
                </a:solidFill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_AND_BODY_2_1_1_1_1_2"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453075" y="1280150"/>
            <a:ext cx="8224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 i="0"/>
            </a:lvl1pPr>
            <a:lvl2pPr marL="91440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2pPr>
            <a:lvl3pPr marL="137160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3pPr>
            <a:lvl4pPr marL="182880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4pPr>
            <a:lvl5pPr marL="228600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Rows">
  <p:cSld name="TITLE_AND_BODY_2_1_1_1_1_2_1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1751900" y="1280150"/>
            <a:ext cx="6925500" cy="142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 i="0"/>
            </a:lvl1pPr>
            <a:lvl2pPr marL="91440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2pPr>
            <a:lvl3pPr marL="137160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3pPr>
            <a:lvl4pPr marL="182880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4pPr>
            <a:lvl5pPr marL="228600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1751900" y="3045350"/>
            <a:ext cx="6925500" cy="142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 i="0"/>
            </a:lvl1pPr>
            <a:lvl2pPr marL="91440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2pPr>
            <a:lvl3pPr marL="137160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3pPr>
            <a:lvl4pPr marL="182880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4pPr>
            <a:lvl5pPr marL="228600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 b="0" i="0"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512750" y="1469000"/>
            <a:ext cx="1042500" cy="1042500"/>
          </a:xfrm>
          <a:prstGeom prst="ellipse">
            <a:avLst/>
          </a:prstGeom>
          <a:solidFill>
            <a:srgbClr val="C7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512750" y="3234200"/>
            <a:ext cx="1042500" cy="1042500"/>
          </a:xfrm>
          <a:prstGeom prst="ellipse">
            <a:avLst/>
          </a:prstGeom>
          <a:solidFill>
            <a:srgbClr val="C7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">
  <p:cSld name="TITLE_AND_BODY_2_1_1_1_1_1"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466800" y="1280150"/>
            <a:ext cx="3919800" cy="3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/>
            </a:lvl1pPr>
            <a:lvl2pPr marL="914400" marR="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2pPr>
            <a:lvl3pPr marL="1371600" marR="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3pPr>
            <a:lvl4pPr marL="1828800" marR="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4pPr>
            <a:lvl5pPr marL="2286000" marR="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5pPr>
            <a:lvl6pPr marL="274320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2"/>
          </p:nvPr>
        </p:nvSpPr>
        <p:spPr>
          <a:xfrm>
            <a:off x="4743533" y="1280150"/>
            <a:ext cx="3919800" cy="3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/>
            </a:lvl1pPr>
            <a:lvl2pPr marL="914400" marR="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2pPr>
            <a:lvl3pPr marL="1371600" marR="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3pPr>
            <a:lvl4pPr marL="1828800" marR="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4pPr>
            <a:lvl5pPr marL="2286000" marR="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5pPr>
            <a:lvl6pPr marL="274320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">
  <p:cSld name="TITLE_AND_BODY_2_1_1_1_1_1_2">
    <p:bg>
      <p:bgPr>
        <a:solidFill>
          <a:srgbClr val="FFFFFF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1"/>
          </p:nvPr>
        </p:nvSpPr>
        <p:spPr>
          <a:xfrm>
            <a:off x="675150" y="2324400"/>
            <a:ext cx="2286000" cy="2085300"/>
          </a:xfrm>
          <a:prstGeom prst="rect">
            <a:avLst/>
          </a:prstGeom>
          <a:solidFill>
            <a:srgbClr val="F3F3F3"/>
          </a:solidFill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120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2"/>
          </p:nvPr>
        </p:nvSpPr>
        <p:spPr>
          <a:xfrm>
            <a:off x="3435450" y="2324400"/>
            <a:ext cx="2286000" cy="2085300"/>
          </a:xfrm>
          <a:prstGeom prst="rect">
            <a:avLst/>
          </a:prstGeom>
          <a:solidFill>
            <a:srgbClr val="F3F3F3"/>
          </a:solidFill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120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3"/>
          </p:nvPr>
        </p:nvSpPr>
        <p:spPr>
          <a:xfrm>
            <a:off x="6195750" y="2324400"/>
            <a:ext cx="2286000" cy="2085300"/>
          </a:xfrm>
          <a:prstGeom prst="rect">
            <a:avLst/>
          </a:prstGeom>
          <a:solidFill>
            <a:srgbClr val="F3F3F3"/>
          </a:solidFill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120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22"/>
          <p:cNvCxnSpPr/>
          <p:nvPr/>
        </p:nvCxnSpPr>
        <p:spPr>
          <a:xfrm>
            <a:off x="675125" y="2179200"/>
            <a:ext cx="2281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22"/>
          <p:cNvCxnSpPr/>
          <p:nvPr/>
        </p:nvCxnSpPr>
        <p:spPr>
          <a:xfrm>
            <a:off x="3435438" y="2179200"/>
            <a:ext cx="2281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22"/>
          <p:cNvCxnSpPr/>
          <p:nvPr/>
        </p:nvCxnSpPr>
        <p:spPr>
          <a:xfrm>
            <a:off x="6195738" y="2179200"/>
            <a:ext cx="2281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Google Shape;124;p22"/>
          <p:cNvSpPr/>
          <p:nvPr/>
        </p:nvSpPr>
        <p:spPr>
          <a:xfrm>
            <a:off x="1493000" y="1383600"/>
            <a:ext cx="650400" cy="650400"/>
          </a:xfrm>
          <a:prstGeom prst="ellipse">
            <a:avLst/>
          </a:prstGeom>
          <a:solidFill>
            <a:srgbClr val="C7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4253250" y="1383600"/>
            <a:ext cx="650400" cy="650400"/>
          </a:xfrm>
          <a:prstGeom prst="ellipse">
            <a:avLst/>
          </a:prstGeom>
          <a:solidFill>
            <a:srgbClr val="C7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7013550" y="1383600"/>
            <a:ext cx="650400" cy="650400"/>
          </a:xfrm>
          <a:prstGeom prst="ellipse">
            <a:avLst/>
          </a:prstGeom>
          <a:solidFill>
            <a:srgbClr val="C7F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&amp; Content">
  <p:cSld name="TITLE_AND_BODY_2_1_1_1_1_1_1">
    <p:bg>
      <p:bgPr>
        <a:solidFill>
          <a:srgbClr val="FFFF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3462675" y="1280150"/>
            <a:ext cx="5200800" cy="3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/>
            </a:lvl1pPr>
            <a:lvl2pPr marL="914400" marR="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2pPr>
            <a:lvl3pPr marL="1371600" marR="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3pPr>
            <a:lvl4pPr marL="1828800" marR="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4pPr>
            <a:lvl5pPr marL="2286000" marR="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2BFE6"/>
              </a:buClr>
              <a:buSzPts val="1600"/>
              <a:buFont typeface="Arial"/>
              <a:buChar char="•"/>
              <a:defRPr b="0" i="0"/>
            </a:lvl5pPr>
            <a:lvl6pPr marL="274320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2"/>
          </p:nvPr>
        </p:nvSpPr>
        <p:spPr>
          <a:xfrm>
            <a:off x="464775" y="1293625"/>
            <a:ext cx="2316000" cy="333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20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cxnSp>
        <p:nvCxnSpPr>
          <p:cNvPr id="132" name="Google Shape;132;p23"/>
          <p:cNvCxnSpPr/>
          <p:nvPr/>
        </p:nvCxnSpPr>
        <p:spPr>
          <a:xfrm>
            <a:off x="3121725" y="1316850"/>
            <a:ext cx="0" cy="3323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">
  <p:cSld name="Divider">
    <p:bg>
      <p:bgPr>
        <a:solidFill>
          <a:srgbClr val="C7F5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/>
          <p:nvPr/>
        </p:nvSpPr>
        <p:spPr>
          <a:xfrm>
            <a:off x="0" y="4680900"/>
            <a:ext cx="9144000" cy="462600"/>
          </a:xfrm>
          <a:prstGeom prst="rect">
            <a:avLst/>
          </a:prstGeom>
          <a:solidFill>
            <a:srgbClr val="FFFFFF">
              <a:alpha val="720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8" name="Google Shape;138;p25"/>
          <p:cNvSpPr/>
          <p:nvPr/>
        </p:nvSpPr>
        <p:spPr>
          <a:xfrm>
            <a:off x="1143000" y="1463273"/>
            <a:ext cx="6858000" cy="2286000"/>
          </a:xfrm>
          <a:prstGeom prst="rect">
            <a:avLst/>
          </a:prstGeom>
          <a:solidFill>
            <a:schemeClr val="lt1">
              <a:alpha val="471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9" name="Google Shape;139;p25"/>
          <p:cNvSpPr/>
          <p:nvPr/>
        </p:nvSpPr>
        <p:spPr>
          <a:xfrm>
            <a:off x="800099" y="1132513"/>
            <a:ext cx="7543800" cy="2971800"/>
          </a:xfrm>
          <a:prstGeom prst="rect">
            <a:avLst/>
          </a:prstGeom>
          <a:noFill/>
          <a:ln w="19050" cap="flat" cmpd="sng">
            <a:solidFill>
              <a:srgbClr val="FFFFFF">
                <a:alpha val="63919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1143000" y="1463275"/>
            <a:ext cx="6858000" cy="23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4000"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5"/>
          <p:cNvSpPr/>
          <p:nvPr/>
        </p:nvSpPr>
        <p:spPr>
          <a:xfrm rot="-2700000">
            <a:off x="4462565" y="4766119"/>
            <a:ext cx="218920" cy="217647"/>
          </a:xfrm>
          <a:prstGeom prst="corner">
            <a:avLst>
              <a:gd name="adj1" fmla="val 15399"/>
              <a:gd name="adj2" fmla="val 154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Dark">
  <p:cSld name="1_White - 1 column">
    <p:bg>
      <p:bgPr>
        <a:noFill/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/>
          <p:nvPr/>
        </p:nvSpPr>
        <p:spPr>
          <a:xfrm>
            <a:off x="0" y="978100"/>
            <a:ext cx="9153300" cy="3832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0" y="4810539"/>
            <a:ext cx="9144000" cy="33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1"/>
          </p:nvPr>
        </p:nvSpPr>
        <p:spPr>
          <a:xfrm>
            <a:off x="453075" y="1280150"/>
            <a:ext cx="82377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0" i="0">
                <a:solidFill>
                  <a:srgbClr val="FFFFFF"/>
                </a:solidFill>
              </a:defRPr>
            </a:lvl1pPr>
            <a:lvl2pPr marL="91440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 b="0" i="0">
                <a:solidFill>
                  <a:srgbClr val="FFFFFF"/>
                </a:solidFill>
              </a:defRPr>
            </a:lvl2pPr>
            <a:lvl3pPr marL="137160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 b="0" i="0">
                <a:solidFill>
                  <a:srgbClr val="FFFFFF"/>
                </a:solidFill>
              </a:defRPr>
            </a:lvl3pPr>
            <a:lvl4pPr marL="182880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 b="0" i="0">
                <a:solidFill>
                  <a:srgbClr val="FFFFFF"/>
                </a:solidFill>
              </a:defRPr>
            </a:lvl4pPr>
            <a:lvl5pPr marL="228600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 b="0" i="0">
                <a:solidFill>
                  <a:srgbClr val="FFFFFF"/>
                </a:solidFill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6"/>
          <p:cNvSpPr txBox="1"/>
          <p:nvPr/>
        </p:nvSpPr>
        <p:spPr>
          <a:xfrm>
            <a:off x="6753227" y="261000"/>
            <a:ext cx="15321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91425" anchor="ctr" anchorCtr="0">
            <a:noAutofit/>
          </a:bodyPr>
          <a:lstStyle/>
          <a:p>
            <a:pPr marL="0" marR="0" lvl="0" indent="0" algn="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TECHNOLOGY TRANSFORMATION SERVICES</a:t>
            </a:r>
            <a:endParaRPr sz="1100" b="0" i="0" u="none" strike="noStrike" cap="none">
              <a:solidFill>
                <a:schemeClr val="accen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54876" y="261000"/>
            <a:ext cx="548640" cy="484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Dark">
  <p:cSld name="1_Table">
    <p:bg>
      <p:bgPr>
        <a:noFill/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0" y="978100"/>
            <a:ext cx="9153300" cy="3832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/>
          <p:nvPr/>
        </p:nvSpPr>
        <p:spPr>
          <a:xfrm>
            <a:off x="0" y="4810539"/>
            <a:ext cx="9144000" cy="33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27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1_White - 1 column 2">
    <p:bg>
      <p:bgPr>
        <a:solidFill>
          <a:schemeClr val="dk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 rotWithShape="1">
          <a:blip r:embed="rId2">
            <a:alphaModFix/>
          </a:blip>
          <a:srcRect l="5484" r="5475"/>
          <a:stretch/>
        </p:blipFill>
        <p:spPr>
          <a:xfrm>
            <a:off x="0" y="364075"/>
            <a:ext cx="9143997" cy="4345302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>
            <a:spLocks noGrp="1"/>
          </p:cNvSpPr>
          <p:nvPr>
            <p:ph type="subTitle" idx="1"/>
          </p:nvPr>
        </p:nvSpPr>
        <p:spPr>
          <a:xfrm>
            <a:off x="2523150" y="1007000"/>
            <a:ext cx="4097700" cy="295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llout">
  <p:cSld name="1_White - 1 column 3">
    <p:bg>
      <p:bgPr>
        <a:solidFill>
          <a:srgbClr val="C7F5F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title"/>
          </p:nvPr>
        </p:nvSpPr>
        <p:spPr>
          <a:xfrm>
            <a:off x="1974150" y="1234313"/>
            <a:ext cx="5195700" cy="1248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1"/>
          </p:nvPr>
        </p:nvSpPr>
        <p:spPr>
          <a:xfrm>
            <a:off x="2008325" y="2449837"/>
            <a:ext cx="5076300" cy="1168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120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7" name="Google Shape;16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ntro" userDrawn="1">
  <p:cSld name="1_Intr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F4E62"/>
          </a:solidFill>
          <a:ln>
            <a:noFill/>
          </a:ln>
          <a:effectLst>
            <a:outerShdw blurRad="40000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742950" y="941338"/>
            <a:ext cx="38292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sp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5F1E8"/>
              </a:buClr>
              <a:buSzPts val="3000"/>
              <a:buNone/>
              <a:defRPr sz="3000" b="1">
                <a:solidFill>
                  <a:srgbClr val="F5F1E8"/>
                </a:solidFill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2"/>
          </p:nvPr>
        </p:nvSpPr>
        <p:spPr>
          <a:xfrm>
            <a:off x="742951" y="1572280"/>
            <a:ext cx="3830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2875" rIns="0" bIns="0" anchor="t" anchorCtr="0">
            <a:spAutoFit/>
          </a:bodyPr>
          <a:lstStyle>
            <a:lvl1pPr marL="457200" marR="0" lvl="0" indent="-228600" algn="l" rtl="0">
              <a:lnSpc>
                <a:spcPct val="14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Font typeface="Arial"/>
              <a:buNone/>
              <a:defRPr sz="1200">
                <a:solidFill>
                  <a:srgbClr val="F5F1E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F9B08-5D47-4DC7-9C67-B8308E10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81517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bg>
      <p:bgPr>
        <a:solidFill>
          <a:srgbClr val="2F5496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2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None/>
              <a:defRPr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178" name="Google Shape;178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186" name="Google Shape;186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187" name="Google Shape;187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192" name="Google Shape;192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193" name="Google Shape;193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05" name="Google Shape;205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06" name="Google Shape;206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10" name="Google Shape;210;p3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3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12" name="Google Shape;212;p3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14" name="Google Shape;214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15" name="Google Shape;215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0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24" name="Google Shape;224;p40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225" name="Google Shape;22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27" name="Google Shape;22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41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232" name="Google Shape;232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33" name="Google Shape;233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34" name="Google Shape;234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40" name="Google Shape;240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43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4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45" name="Google Shape;245;p4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/>
          <p:nvPr/>
        </p:nvSpPr>
        <p:spPr>
          <a:xfrm>
            <a:off x="-7" y="5057450"/>
            <a:ext cx="9144000" cy="97800"/>
          </a:xfrm>
          <a:prstGeom prst="rect">
            <a:avLst/>
          </a:prstGeom>
          <a:solidFill>
            <a:srgbClr val="3C60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50" name="Google Shape;250;p44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60AD"/>
              </a:buClr>
              <a:buSzPts val="2800"/>
              <a:buFont typeface="Montserrat Light"/>
              <a:buNone/>
              <a:defRPr sz="2800">
                <a:solidFill>
                  <a:srgbClr val="3C60AD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Left Aligned" type="secHead">
  <p:cSld name="SECTION_HEADER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7"/>
          <p:cNvSpPr txBox="1">
            <a:spLocks noGrp="1"/>
          </p:cNvSpPr>
          <p:nvPr>
            <p:ph type="title"/>
          </p:nvPr>
        </p:nvSpPr>
        <p:spPr>
          <a:xfrm>
            <a:off x="623888" y="70318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4500"/>
              <a:buFont typeface="Helvetica Neue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47"/>
          <p:cNvSpPr txBox="1">
            <a:spLocks noGrp="1"/>
          </p:cNvSpPr>
          <p:nvPr>
            <p:ph type="body" idx="1"/>
          </p:nvPr>
        </p:nvSpPr>
        <p:spPr>
          <a:xfrm>
            <a:off x="623888" y="2921081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Center" type="titleOnly">
  <p:cSld name="TITLE_ONLY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8"/>
          <p:cNvSpPr txBox="1">
            <a:spLocks noGrp="1"/>
          </p:cNvSpPr>
          <p:nvPr>
            <p:ph type="title"/>
          </p:nvPr>
        </p:nvSpPr>
        <p:spPr>
          <a:xfrm>
            <a:off x="526597" y="1662319"/>
            <a:ext cx="75351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5000"/>
              <a:buFont typeface="Helvetica Neue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9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9"/>
          <p:cNvSpPr txBox="1">
            <a:spLocks noGrp="1"/>
          </p:cNvSpPr>
          <p:nvPr>
            <p:ph type="body" idx="1"/>
          </p:nvPr>
        </p:nvSpPr>
        <p:spPr>
          <a:xfrm>
            <a:off x="521208" y="1344930"/>
            <a:ext cx="7098900" cy="30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429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202020"/>
              </a:buClr>
              <a:buSzPts val="1800"/>
              <a:buChar char="•"/>
              <a:defRPr sz="1800"/>
            </a:lvl1pPr>
            <a:lvl2pPr marL="914400" lvl="1" indent="-32385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Char char="•"/>
              <a:defRPr sz="1500"/>
            </a:lvl2pPr>
            <a:lvl3pPr marL="137160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3pPr>
            <a:lvl4pPr marL="1828800" lvl="3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Char char="•"/>
              <a:defRPr/>
            </a:lvl4pPr>
            <a:lvl5pPr marL="2286000" lvl="4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49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72" name="Google Shape;272;p49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73" name="Google Shape;273;p49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ld Content">
  <p:cSld name="Title and Bold Content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50"/>
          <p:cNvSpPr txBox="1">
            <a:spLocks noGrp="1"/>
          </p:cNvSpPr>
          <p:nvPr>
            <p:ph type="body" idx="1"/>
          </p:nvPr>
        </p:nvSpPr>
        <p:spPr>
          <a:xfrm>
            <a:off x="521208" y="1344168"/>
            <a:ext cx="7098900" cy="30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2100"/>
              <a:buChar char="•"/>
              <a:defRPr sz="2100" b="1"/>
            </a:lvl1pPr>
            <a:lvl2pPr marL="914400" lvl="1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p50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78" name="Google Shape;278;p50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79" name="Google Shape;279;p50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Center Align" type="title">
  <p:cSld name="TITLE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1"/>
          <p:cNvSpPr txBox="1">
            <a:spLocks noGrp="1"/>
          </p:cNvSpPr>
          <p:nvPr>
            <p:ph type="ctrTitle"/>
          </p:nvPr>
        </p:nvSpPr>
        <p:spPr>
          <a:xfrm>
            <a:off x="1143000" y="1036507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4500"/>
              <a:buFont typeface="Helvetica Neue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51"/>
          <p:cNvSpPr txBox="1">
            <a:spLocks noGrp="1"/>
          </p:cNvSpPr>
          <p:nvPr>
            <p:ph type="subTitle" idx="1"/>
          </p:nvPr>
        </p:nvSpPr>
        <p:spPr>
          <a:xfrm>
            <a:off x="1143000" y="2896264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 sz="1800">
                <a:solidFill>
                  <a:srgbClr val="7F7F7F"/>
                </a:solidFill>
              </a:defRPr>
            </a:lvl1pPr>
            <a:lvl2pPr lvl="1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None/>
              <a:defRPr sz="1500"/>
            </a:lvl2pPr>
            <a:lvl3pPr lvl="2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None/>
              <a:defRPr sz="1400"/>
            </a:lvl3pPr>
            <a:lvl4pPr lvl="3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None/>
              <a:defRPr sz="1200"/>
            </a:lvl4pPr>
            <a:lvl5pPr lvl="4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arge Content">
  <p:cSld name="Title and Large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2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52"/>
          <p:cNvSpPr txBox="1">
            <a:spLocks noGrp="1"/>
          </p:cNvSpPr>
          <p:nvPr>
            <p:ph type="body" idx="1"/>
          </p:nvPr>
        </p:nvSpPr>
        <p:spPr>
          <a:xfrm>
            <a:off x="521208" y="1344168"/>
            <a:ext cx="7098900" cy="30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2100"/>
              <a:buChar char="•"/>
              <a:defRPr sz="2100"/>
            </a:lvl1pPr>
            <a:lvl2pPr marL="914400" lvl="1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None/>
              <a:defRPr sz="1500"/>
            </a:lvl2pPr>
            <a:lvl3pPr marL="137160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86" name="Google Shape;286;p52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87" name="Google Shape;287;p52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88" name="Google Shape;288;p52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Two Content">
  <p:cSld name="Title Two Content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 txBox="1">
            <a:spLocks noGrp="1"/>
          </p:cNvSpPr>
          <p:nvPr>
            <p:ph type="title"/>
          </p:nvPr>
        </p:nvSpPr>
        <p:spPr>
          <a:xfrm>
            <a:off x="523183" y="163189"/>
            <a:ext cx="77340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53"/>
          <p:cNvSpPr txBox="1">
            <a:spLocks noGrp="1"/>
          </p:cNvSpPr>
          <p:nvPr>
            <p:ph type="body" idx="1"/>
          </p:nvPr>
        </p:nvSpPr>
        <p:spPr>
          <a:xfrm>
            <a:off x="521208" y="1344168"/>
            <a:ext cx="3886200" cy="30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429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202020"/>
              </a:buClr>
              <a:buSzPts val="1800"/>
              <a:buChar char="•"/>
              <a:defRPr/>
            </a:lvl1pPr>
            <a:lvl2pPr marL="914400" lvl="1" indent="-32385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Char char="•"/>
              <a:defRPr/>
            </a:lvl2pPr>
            <a:lvl3pPr marL="137160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3pPr>
            <a:lvl4pPr marL="1828800" lvl="3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Char char="•"/>
              <a:defRPr/>
            </a:lvl4pPr>
            <a:lvl5pPr marL="2286000" lvl="4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92" name="Google Shape;292;p53"/>
          <p:cNvSpPr txBox="1">
            <a:spLocks noGrp="1"/>
          </p:cNvSpPr>
          <p:nvPr>
            <p:ph type="body" idx="2"/>
          </p:nvPr>
        </p:nvSpPr>
        <p:spPr>
          <a:xfrm>
            <a:off x="4665194" y="1344168"/>
            <a:ext cx="3591900" cy="30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93" name="Google Shape;293;p53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94" name="Google Shape;294;p53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95" name="Google Shape;295;p53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4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298" name="Google Shape;298;p54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99" name="Google Shape;299;p54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300" name="Google Shape;300;p54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5"/>
          <p:cNvSpPr txBox="1">
            <a:spLocks noGrp="1"/>
          </p:cNvSpPr>
          <p:nvPr>
            <p:ph type="title"/>
          </p:nvPr>
        </p:nvSpPr>
        <p:spPr>
          <a:xfrm>
            <a:off x="514579" y="171450"/>
            <a:ext cx="33846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2400"/>
              <a:buFont typeface="Helvetica Neue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5"/>
          <p:cNvSpPr txBox="1">
            <a:spLocks noGrp="1"/>
          </p:cNvSpPr>
          <p:nvPr>
            <p:ph type="body" idx="1"/>
          </p:nvPr>
        </p:nvSpPr>
        <p:spPr>
          <a:xfrm>
            <a:off x="521207" y="1405890"/>
            <a:ext cx="3378300" cy="31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1500"/>
              <a:buNone/>
              <a:defRPr sz="1500"/>
            </a:lvl1pPr>
            <a:lvl2pPr marL="914400" lvl="1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304" name="Google Shape;304;p55"/>
          <p:cNvSpPr>
            <a:spLocks noGrp="1"/>
          </p:cNvSpPr>
          <p:nvPr>
            <p:ph type="pic" idx="2"/>
          </p:nvPr>
        </p:nvSpPr>
        <p:spPr>
          <a:xfrm>
            <a:off x="4114800" y="308610"/>
            <a:ext cx="4755900" cy="4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20202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5" name="Google Shape;305;p55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306" name="Google Shape;306;p55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307" name="Google Shape;307;p55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6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310" name="Google Shape;310;p56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311" name="Google Shape;311;p56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-696"/>
            <a:ext cx="9144000" cy="986100"/>
          </a:xfrm>
          <a:prstGeom prst="rect">
            <a:avLst/>
          </a:prstGeom>
          <a:solidFill>
            <a:srgbClr val="80D9F1">
              <a:alpha val="726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0" y="4810539"/>
            <a:ext cx="9144000" cy="333000"/>
          </a:xfrm>
          <a:prstGeom prst="rect">
            <a:avLst/>
          </a:prstGeom>
          <a:solidFill>
            <a:srgbClr val="112E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101039" y="4810539"/>
            <a:ext cx="755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C7F5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6753227" y="261000"/>
            <a:ext cx="15321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91425" anchor="ctr" anchorCtr="0">
            <a:noAutofit/>
          </a:bodyPr>
          <a:lstStyle/>
          <a:p>
            <a:pPr marL="0" marR="0" lvl="0" indent="0" algn="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TECHNOLOGY TRANSFORMATION SERVICES</a:t>
            </a:r>
            <a:endParaRPr sz="1100" b="0" i="0" u="none" strike="noStrike" cap="none">
              <a:solidFill>
                <a:schemeClr val="accen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86" name="Google Shape;86;p17" descr="Logo" title="GSA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8354876" y="261000"/>
            <a:ext cx="548640" cy="4840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53075" y="1280150"/>
            <a:ext cx="82377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marL="914400" marR="0" lvl="1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marL="1371600" marR="0" lvl="2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marL="1828800" marR="0" lvl="3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marL="2286000" marR="0" lvl="4" indent="-3302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704" r:id="rId13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3600"/>
              <a:buFont typeface="Helvetica Neue"/>
              <a:buNone/>
              <a:defRPr sz="3600" b="1" i="0" u="none" strike="noStrike" cap="none">
                <a:solidFill>
                  <a:srgbClr val="115DB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5"/>
          <p:cNvSpPr txBox="1">
            <a:spLocks noGrp="1"/>
          </p:cNvSpPr>
          <p:nvPr>
            <p:ph type="body" idx="1"/>
          </p:nvPr>
        </p:nvSpPr>
        <p:spPr>
          <a:xfrm>
            <a:off x="521982" y="1345385"/>
            <a:ext cx="7100100" cy="30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20202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2385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048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rgbClr val="20202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0202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5" name="Google Shape;255;p45"/>
          <p:cNvSpPr txBox="1">
            <a:spLocks noGrp="1"/>
          </p:cNvSpPr>
          <p:nvPr>
            <p:ph type="dt" idx="10"/>
          </p:nvPr>
        </p:nvSpPr>
        <p:spPr>
          <a:xfrm>
            <a:off x="7333913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June 22, 2021</a:t>
            </a:r>
            <a:endParaRPr/>
          </a:p>
        </p:txBody>
      </p:sp>
      <p:sp>
        <p:nvSpPr>
          <p:cNvPr id="256" name="Google Shape;256;p45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UX Summit 2021</a:t>
            </a:r>
            <a:endParaRPr/>
          </a:p>
        </p:txBody>
      </p:sp>
      <p:sp>
        <p:nvSpPr>
          <p:cNvPr id="257" name="Google Shape;257;p45"/>
          <p:cNvSpPr txBox="1">
            <a:spLocks noGrp="1"/>
          </p:cNvSpPr>
          <p:nvPr>
            <p:ph type="sldNum" idx="12"/>
          </p:nvPr>
        </p:nvSpPr>
        <p:spPr>
          <a:xfrm>
            <a:off x="8521517" y="4859375"/>
            <a:ext cx="477600" cy="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45" descr="USA Jobs text" title="USA Jobs text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991697" y="4822717"/>
            <a:ext cx="874512" cy="20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 descr="Logo for USA Office of Personnel Management" title="USA Office of Personnel Management Logo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90189" y="4744358"/>
            <a:ext cx="313378" cy="31337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86">
          <p15:clr>
            <a:srgbClr val="F26B43"/>
          </p15:clr>
        </p15:guide>
        <p15:guide id="2" pos="54">
          <p15:clr>
            <a:srgbClr val="F26B43"/>
          </p15:clr>
        </p15:guide>
        <p15:guide id="3" pos="5706">
          <p15:clr>
            <a:srgbClr val="F26B43"/>
          </p15:clr>
        </p15:guide>
        <p15:guide id="4" orient="horz" pos="54">
          <p15:clr>
            <a:srgbClr val="F26B43"/>
          </p15:clr>
        </p15:guide>
        <p15:guide id="5" pos="324">
          <p15:clr>
            <a:srgbClr val="F26B43"/>
          </p15:clr>
        </p15:guide>
        <p15:guide id="6" orient="horz" pos="2988">
          <p15:clr>
            <a:srgbClr val="F26B43"/>
          </p15:clr>
        </p15:guide>
        <p15:guide id="7" orient="horz" pos="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dsessoms@nycopportunity.nyc.gov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FIEXzJfFlM&amp;list=PLd9b-GuOJ3nEz1NYl66orgVZIu17laKba&amp;index=7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89D891-1174-468D-AC49-ADFE2BE8A1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Century Gothic"/>
                <a:ea typeface="Century Gothic"/>
                <a:cs typeface="Century Gothic"/>
                <a:sym typeface="Century Gothic"/>
              </a:rPr>
              <a:t>Humanizing Data and </a:t>
            </a:r>
            <a:br>
              <a:rPr lang="en-US" sz="3600" b="1" dirty="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600" b="1" dirty="0">
                <a:latin typeface="Century Gothic"/>
                <a:ea typeface="Century Gothic"/>
                <a:cs typeface="Century Gothic"/>
                <a:sym typeface="Century Gothic"/>
              </a:rPr>
              <a:t>Success Metrics </a:t>
            </a:r>
            <a:endParaRPr lang="en-US" sz="3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86B1871-C920-4846-B946-AEF61E6ACD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708" y="2944659"/>
            <a:ext cx="8520600" cy="792600"/>
          </a:xfrm>
        </p:spPr>
        <p:txBody>
          <a:bodyPr>
            <a:normAutofit/>
          </a:bodyPr>
          <a:lstStyle/>
          <a:p>
            <a:r>
              <a:rPr lang="en-US" sz="2300" b="1" dirty="0">
                <a:solidFill>
                  <a:srgbClr val="1B1B1B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2021 User Experience Summit</a:t>
            </a:r>
            <a:endParaRPr lang="en-US" sz="23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3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9" name="Google Shape;319;p57"/>
          <p:cNvSpPr txBox="1">
            <a:spLocks noGrp="1"/>
          </p:cNvSpPr>
          <p:nvPr>
            <p:ph type="ftr" idx="4294967295"/>
          </p:nvPr>
        </p:nvSpPr>
        <p:spPr>
          <a:xfrm>
            <a:off x="0" y="4859338"/>
            <a:ext cx="3086100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57"/>
          <p:cNvSpPr txBox="1">
            <a:spLocks noGrp="1"/>
          </p:cNvSpPr>
          <p:nvPr>
            <p:ph type="dt" idx="4294967295"/>
          </p:nvPr>
        </p:nvSpPr>
        <p:spPr>
          <a:xfrm>
            <a:off x="8021638" y="4859338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C30FAF-5086-B146-A60F-FC89D30C7B7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47809" y="4663217"/>
            <a:ext cx="573349" cy="293247"/>
          </a:xfrm>
        </p:spPr>
        <p:txBody>
          <a:bodyPr>
            <a:normAutofit fontScale="925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40DA9-2E76-4621-93FD-C7E60E2B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764" y="1036034"/>
            <a:ext cx="5841600" cy="986100"/>
          </a:xfrm>
        </p:spPr>
        <p:txBody>
          <a:bodyPr/>
          <a:lstStyle/>
          <a:p>
            <a:pPr>
              <a:lnSpc>
                <a:spcPct val="120000"/>
              </a:lnSpc>
              <a:buClr>
                <a:srgbClr val="F5F1E8"/>
              </a:buClr>
              <a:buSzPts val="3000"/>
            </a:pPr>
            <a:r>
              <a:rPr lang="en-US" sz="3200" b="1" dirty="0">
                <a:solidFill>
                  <a:srgbClr val="F5F1E8"/>
                </a:solidFill>
                <a:latin typeface="Century Gothic"/>
                <a:sym typeface="Century Gothic"/>
              </a:rPr>
              <a:t>Making NYC’s Equity Data Accessible </a:t>
            </a:r>
            <a:endParaRPr lang="en-US" sz="3200" b="1" dirty="0">
              <a:solidFill>
                <a:srgbClr val="F5F1E8"/>
              </a:solidFill>
              <a:latin typeface="Century Gothic"/>
              <a:sym typeface="Arial"/>
            </a:endParaRPr>
          </a:p>
        </p:txBody>
      </p:sp>
      <p:sp>
        <p:nvSpPr>
          <p:cNvPr id="392" name="Google Shape;392;p66"/>
          <p:cNvSpPr txBox="1">
            <a:spLocks noGrp="1"/>
          </p:cNvSpPr>
          <p:nvPr>
            <p:ph type="body" idx="2"/>
          </p:nvPr>
        </p:nvSpPr>
        <p:spPr>
          <a:xfrm>
            <a:off x="623279" y="3103862"/>
            <a:ext cx="7563251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Font typeface="Arial"/>
              <a:buNone/>
            </a:pPr>
            <a:r>
              <a:rPr lang="en" sz="25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Darnell Sessoms</a:t>
            </a:r>
            <a:endParaRPr sz="25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Font typeface="Arial"/>
              <a:buNone/>
            </a:pPr>
            <a:r>
              <a:rPr lang="en" sz="2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Deputy Product Director </a:t>
            </a:r>
            <a:endParaRPr sz="25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F5F1E8"/>
              </a:buClr>
              <a:buSzPts val="1200"/>
              <a:buFont typeface="Arial"/>
              <a:buNone/>
            </a:pPr>
            <a:r>
              <a:rPr lang="en" sz="2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NYC Mayor’s Office for Economic Opportunity</a:t>
            </a:r>
            <a:br>
              <a:rPr lang="en" sz="2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" sz="2500" u="sng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dsessoms@nycopportunity.nyc.gov</a:t>
            </a:r>
            <a:r>
              <a:rPr lang="en" sz="2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endParaRPr sz="25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4" name="Google Shape;394;p66"/>
          <p:cNvSpPr txBox="1">
            <a:spLocks noGrp="1"/>
          </p:cNvSpPr>
          <p:nvPr>
            <p:ph type="ftr" idx="4294967295"/>
          </p:nvPr>
        </p:nvSpPr>
        <p:spPr>
          <a:xfrm>
            <a:off x="2960557" y="4940196"/>
            <a:ext cx="3086100" cy="18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66"/>
          <p:cNvSpPr txBox="1">
            <a:spLocks noGrp="1"/>
          </p:cNvSpPr>
          <p:nvPr>
            <p:ph type="dt" idx="4294967295"/>
          </p:nvPr>
        </p:nvSpPr>
        <p:spPr>
          <a:xfrm>
            <a:off x="8021638" y="4943475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1" name="Google Shape;391;p66" title="Decorative Lin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2950" y="2253415"/>
            <a:ext cx="3830700" cy="0"/>
          </a:xfrm>
          <a:prstGeom prst="straightConnector1">
            <a:avLst/>
          </a:prstGeom>
          <a:noFill/>
          <a:ln w="508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CA0E64-7A19-254C-9B44-987AB531D3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</a:t>
            </a: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806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B4A01-6464-4990-AA83-BAC6E05F0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30" y="889475"/>
            <a:ext cx="8027670" cy="572700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F5F1E8"/>
                </a:solidFill>
              </a:rPr>
              <a:t>Reporting on equity in NYC</a:t>
            </a:r>
            <a:br>
              <a:rPr lang="en-US" sz="3000" dirty="0">
                <a:solidFill>
                  <a:schemeClr val="bg1"/>
                </a:solidFill>
              </a:rPr>
            </a:br>
            <a:endParaRPr lang="en-US" sz="3000" dirty="0">
              <a:solidFill>
                <a:schemeClr val="bg1"/>
              </a:solidFill>
            </a:endParaRPr>
          </a:p>
        </p:txBody>
      </p:sp>
      <p:cxnSp>
        <p:nvCxnSpPr>
          <p:cNvPr id="400" name="Google Shape;400;p67" title="Decorative lin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2950" y="1572280"/>
            <a:ext cx="3830700" cy="0"/>
          </a:xfrm>
          <a:prstGeom prst="straightConnector1">
            <a:avLst/>
          </a:prstGeom>
          <a:noFill/>
          <a:ln w="508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1" name="Google Shape;401;p67"/>
          <p:cNvSpPr txBox="1"/>
          <p:nvPr/>
        </p:nvSpPr>
        <p:spPr>
          <a:xfrm>
            <a:off x="742950" y="1790225"/>
            <a:ext cx="7653300" cy="29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2016: Social Indicators Report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2018: Updated Social Indicators Report 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2019: Social Indicators &amp; Equity Report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2019: Executive Order 45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2020: EquityNYC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" name="Google Shape;394;p66">
            <a:extLst>
              <a:ext uri="{FF2B5EF4-FFF2-40B4-BE49-F238E27FC236}">
                <a16:creationId xmlns:a16="http://schemas.microsoft.com/office/drawing/2014/main" id="{E0C0F61F-0B40-4E4A-8880-623301C549FC}"/>
              </a:ext>
            </a:extLst>
          </p:cNvPr>
          <p:cNvSpPr txBox="1">
            <a:spLocks/>
          </p:cNvSpPr>
          <p:nvPr/>
        </p:nvSpPr>
        <p:spPr>
          <a:xfrm>
            <a:off x="2960557" y="4940196"/>
            <a:ext cx="3086100" cy="18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lang="en-US" sz="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393;p66">
            <a:extLst>
              <a:ext uri="{FF2B5EF4-FFF2-40B4-BE49-F238E27FC236}">
                <a16:creationId xmlns:a16="http://schemas.microsoft.com/office/drawing/2014/main" id="{F087CB3E-EB4A-4A24-8478-F064A7C9AF89}"/>
              </a:ext>
            </a:extLst>
          </p:cNvPr>
          <p:cNvSpPr txBox="1">
            <a:spLocks/>
          </p:cNvSpPr>
          <p:nvPr/>
        </p:nvSpPr>
        <p:spPr>
          <a:xfrm>
            <a:off x="8021638" y="4943475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035955-0920-8443-93DD-2AFF074B92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96250" y="4663217"/>
            <a:ext cx="624908" cy="393600"/>
          </a:xfrm>
        </p:spPr>
        <p:txBody>
          <a:bodyPr>
            <a:normAutofit fontScale="925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15373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ED39-5B54-4249-945E-68272ECB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79" y="872758"/>
            <a:ext cx="7342679" cy="572700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F5F1E8"/>
                </a:solidFill>
              </a:rPr>
              <a:t>Giving power to more people</a:t>
            </a:r>
          </a:p>
        </p:txBody>
      </p:sp>
      <p:cxnSp>
        <p:nvCxnSpPr>
          <p:cNvPr id="409" name="Google Shape;409;p68" title="Decorative lin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2950" y="1572280"/>
            <a:ext cx="3830700" cy="0"/>
          </a:xfrm>
          <a:prstGeom prst="straightConnector1">
            <a:avLst/>
          </a:prstGeom>
          <a:noFill/>
          <a:ln w="508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68"/>
          <p:cNvSpPr txBox="1"/>
          <p:nvPr/>
        </p:nvSpPr>
        <p:spPr>
          <a:xfrm>
            <a:off x="742950" y="1790225"/>
            <a:ext cx="7653300" cy="29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gatekeepers of the City’s aggregate equity data, how do we share this knowledge (and power) with a broader group?</a:t>
            </a:r>
            <a:endParaRPr sz="24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394;p66">
            <a:extLst>
              <a:ext uri="{FF2B5EF4-FFF2-40B4-BE49-F238E27FC236}">
                <a16:creationId xmlns:a16="http://schemas.microsoft.com/office/drawing/2014/main" id="{64A593BB-4DEF-45CD-9FE7-5028570FD8C3}"/>
              </a:ext>
            </a:extLst>
          </p:cNvPr>
          <p:cNvSpPr txBox="1">
            <a:spLocks/>
          </p:cNvSpPr>
          <p:nvPr/>
        </p:nvSpPr>
        <p:spPr>
          <a:xfrm>
            <a:off x="2960557" y="4940196"/>
            <a:ext cx="3086100" cy="18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lang="en-US" sz="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393;p66">
            <a:extLst>
              <a:ext uri="{FF2B5EF4-FFF2-40B4-BE49-F238E27FC236}">
                <a16:creationId xmlns:a16="http://schemas.microsoft.com/office/drawing/2014/main" id="{8122ED3C-A5AE-45BD-B7FC-50B47BA75DBF}"/>
              </a:ext>
            </a:extLst>
          </p:cNvPr>
          <p:cNvSpPr txBox="1">
            <a:spLocks/>
          </p:cNvSpPr>
          <p:nvPr/>
        </p:nvSpPr>
        <p:spPr>
          <a:xfrm>
            <a:off x="8021638" y="4943475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92A9A4-5BFA-564F-8274-5826CA506C2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96250" y="4663217"/>
            <a:ext cx="624908" cy="393600"/>
          </a:xfrm>
        </p:spPr>
        <p:txBody>
          <a:bodyPr>
            <a:normAutofit fontScale="925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22E97-B9F6-48D1-875B-E12C867B7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79" y="898103"/>
            <a:ext cx="5414543" cy="572700"/>
          </a:xfrm>
        </p:spPr>
        <p:txBody>
          <a:bodyPr>
            <a:normAutofit fontScale="90000"/>
          </a:bodyPr>
          <a:lstStyle/>
          <a:p>
            <a:r>
              <a:rPr lang="en-US" sz="3300" b="1" dirty="0">
                <a:solidFill>
                  <a:srgbClr val="F5F1E8"/>
                </a:solidFill>
              </a:rPr>
              <a:t>Product principals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18" name="Google Shape;418;p69" title="Decorative lin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2950" y="1572280"/>
            <a:ext cx="3830700" cy="0"/>
          </a:xfrm>
          <a:prstGeom prst="straightConnector1">
            <a:avLst/>
          </a:prstGeom>
          <a:noFill/>
          <a:ln w="508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69"/>
          <p:cNvSpPr txBox="1"/>
          <p:nvPr/>
        </p:nvSpPr>
        <p:spPr>
          <a:xfrm>
            <a:off x="745350" y="1790225"/>
            <a:ext cx="76533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experience &amp; information architecture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Visual design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Plain language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Iteration 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394;p66">
            <a:extLst>
              <a:ext uri="{FF2B5EF4-FFF2-40B4-BE49-F238E27FC236}">
                <a16:creationId xmlns:a16="http://schemas.microsoft.com/office/drawing/2014/main" id="{AAF566B6-D311-498A-94A4-F79367CD76C2}"/>
              </a:ext>
            </a:extLst>
          </p:cNvPr>
          <p:cNvSpPr txBox="1">
            <a:spLocks/>
          </p:cNvSpPr>
          <p:nvPr/>
        </p:nvSpPr>
        <p:spPr>
          <a:xfrm>
            <a:off x="2960557" y="4940196"/>
            <a:ext cx="3086100" cy="18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lang="en-US" sz="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393;p66">
            <a:extLst>
              <a:ext uri="{FF2B5EF4-FFF2-40B4-BE49-F238E27FC236}">
                <a16:creationId xmlns:a16="http://schemas.microsoft.com/office/drawing/2014/main" id="{E1A40B77-F106-4060-9DF8-A2B98D2FCD6F}"/>
              </a:ext>
            </a:extLst>
          </p:cNvPr>
          <p:cNvSpPr txBox="1">
            <a:spLocks/>
          </p:cNvSpPr>
          <p:nvPr/>
        </p:nvSpPr>
        <p:spPr>
          <a:xfrm>
            <a:off x="8021638" y="4943475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F53113-B5BC-1045-B0FF-140C90E44CB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98650" y="4663217"/>
            <a:ext cx="622508" cy="393600"/>
          </a:xfrm>
        </p:spPr>
        <p:txBody>
          <a:bodyPr>
            <a:normAutofit fontScale="925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9B17-1B00-4B05-84DB-8FFCD4A31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380" y="898082"/>
            <a:ext cx="8520600" cy="572700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F5F1E8"/>
                </a:solidFill>
              </a:rPr>
              <a:t>Data considerations</a:t>
            </a:r>
            <a:br>
              <a:rPr lang="en-US" sz="3000" b="1" dirty="0">
                <a:solidFill>
                  <a:srgbClr val="F5F1E8"/>
                </a:solidFill>
              </a:rPr>
            </a:br>
            <a:endParaRPr lang="en-US" sz="3000" b="1" dirty="0">
              <a:solidFill>
                <a:srgbClr val="F5F1E8"/>
              </a:solidFill>
            </a:endParaRPr>
          </a:p>
        </p:txBody>
      </p:sp>
      <p:cxnSp>
        <p:nvCxnSpPr>
          <p:cNvPr id="427" name="Google Shape;427;p70" title="Decorative lin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2950" y="1572280"/>
            <a:ext cx="3830700" cy="0"/>
          </a:xfrm>
          <a:prstGeom prst="straightConnector1">
            <a:avLst/>
          </a:prstGeom>
          <a:noFill/>
          <a:ln w="50800" cap="flat" cmpd="sng">
            <a:solidFill>
              <a:srgbClr val="2EA19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8" name="Google Shape;428;p70"/>
          <p:cNvSpPr txBox="1"/>
          <p:nvPr/>
        </p:nvSpPr>
        <p:spPr>
          <a:xfrm>
            <a:off x="745350" y="1790225"/>
            <a:ext cx="7653300" cy="17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Char char="●"/>
            </a:pPr>
            <a:r>
              <a:rPr lang="en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Disaggregated data provides a clearer picture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937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Char char="●"/>
            </a:pPr>
            <a:r>
              <a:rPr lang="en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Context and framing matter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937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Char char="●"/>
            </a:pPr>
            <a:r>
              <a:rPr lang="en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It’s a process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394;p66">
            <a:extLst>
              <a:ext uri="{FF2B5EF4-FFF2-40B4-BE49-F238E27FC236}">
                <a16:creationId xmlns:a16="http://schemas.microsoft.com/office/drawing/2014/main" id="{3BB0BBD9-F6AF-4046-98F0-6470A21B95E7}"/>
              </a:ext>
            </a:extLst>
          </p:cNvPr>
          <p:cNvSpPr txBox="1">
            <a:spLocks/>
          </p:cNvSpPr>
          <p:nvPr/>
        </p:nvSpPr>
        <p:spPr>
          <a:xfrm>
            <a:off x="2960557" y="4940196"/>
            <a:ext cx="3086100" cy="18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lang="en-US" sz="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393;p66">
            <a:extLst>
              <a:ext uri="{FF2B5EF4-FFF2-40B4-BE49-F238E27FC236}">
                <a16:creationId xmlns:a16="http://schemas.microsoft.com/office/drawing/2014/main" id="{0BE1B510-3FB4-4553-B92A-0D6DB5F96FCC}"/>
              </a:ext>
            </a:extLst>
          </p:cNvPr>
          <p:cNvSpPr txBox="1">
            <a:spLocks/>
          </p:cNvSpPr>
          <p:nvPr/>
        </p:nvSpPr>
        <p:spPr>
          <a:xfrm>
            <a:off x="8021638" y="4943475"/>
            <a:ext cx="1122362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41BEDB-C8EB-1F41-999B-713A93509E7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98650" y="4663217"/>
            <a:ext cx="622508" cy="393600"/>
          </a:xfrm>
        </p:spPr>
        <p:txBody>
          <a:bodyPr>
            <a:normAutofit fontScale="925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1"/>
          <p:cNvSpPr txBox="1">
            <a:spLocks noGrp="1"/>
          </p:cNvSpPr>
          <p:nvPr>
            <p:ph type="title"/>
          </p:nvPr>
        </p:nvSpPr>
        <p:spPr>
          <a:xfrm>
            <a:off x="1028700" y="2571750"/>
            <a:ext cx="7234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18287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A19F"/>
              </a:buClr>
              <a:buSzPts val="3000"/>
              <a:buFont typeface="Century Gothic"/>
              <a:buNone/>
            </a:pPr>
            <a:r>
              <a:rPr lang="en" sz="6000" b="1" dirty="0">
                <a:solidFill>
                  <a:srgbClr val="2EA19F"/>
                </a:solidFill>
              </a:rPr>
              <a:t>equity.nyc.gov </a:t>
            </a:r>
            <a:r>
              <a:rPr lang="en" sz="3900" dirty="0">
                <a:solidFill>
                  <a:srgbClr val="2EA19F"/>
                </a:solidFill>
              </a:rPr>
              <a:t> </a:t>
            </a:r>
            <a:endParaRPr sz="3900" b="0" dirty="0">
              <a:solidFill>
                <a:srgbClr val="0F4E62"/>
              </a:solidFill>
            </a:endParaRPr>
          </a:p>
        </p:txBody>
      </p:sp>
      <p:pic>
        <p:nvPicPr>
          <p:cNvPr id="436" name="Google Shape;436;p71" descr="Logo for Equity NYC" title="Equity NYC log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388" y="1459924"/>
            <a:ext cx="6753225" cy="84772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71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71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48BF4D-04E4-F34F-86DE-05CD0B137A6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43900" y="4837200"/>
            <a:ext cx="677258" cy="393600"/>
          </a:xfrm>
        </p:spPr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Page </a:t>
            </a:r>
            <a:fld id="{00000000-1234-1234-1234-123412341234}" type="slidenum">
              <a:rPr lang="en" smtClean="0">
                <a:solidFill>
                  <a:schemeClr val="tx1"/>
                </a:solidFill>
              </a:rPr>
              <a:t>15</a:t>
            </a:fld>
            <a:endParaRPr lang="e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3"/>
          <p:cNvSpPr txBox="1">
            <a:spLocks noGrp="1"/>
          </p:cNvSpPr>
          <p:nvPr>
            <p:ph type="title"/>
          </p:nvPr>
        </p:nvSpPr>
        <p:spPr>
          <a:xfrm>
            <a:off x="623888" y="70318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4500"/>
              <a:buFont typeface="Helvetica Neue"/>
              <a:buNone/>
            </a:pPr>
            <a:r>
              <a:rPr lang="en" dirty="0"/>
              <a:t>Creating Meaningful Measures</a:t>
            </a:r>
            <a:endParaRPr dirty="0"/>
          </a:p>
        </p:txBody>
      </p:sp>
      <p:sp>
        <p:nvSpPr>
          <p:cNvPr id="450" name="Google Shape;450;p73"/>
          <p:cNvSpPr txBox="1">
            <a:spLocks noGrp="1"/>
          </p:cNvSpPr>
          <p:nvPr>
            <p:ph type="body" idx="1"/>
          </p:nvPr>
        </p:nvSpPr>
        <p:spPr>
          <a:xfrm>
            <a:off x="623888" y="2921081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" b="1" dirty="0"/>
              <a:t>Felipe Flores</a:t>
            </a:r>
            <a:endParaRPr dirty="0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" b="1" dirty="0"/>
              <a:t>Design Manager</a:t>
            </a:r>
            <a:endParaRPr dirty="0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" b="1" dirty="0"/>
              <a:t>Office of Personnel Management - USAJOBS</a:t>
            </a:r>
            <a:endParaRPr dirty="0"/>
          </a:p>
        </p:txBody>
      </p:sp>
      <p:sp>
        <p:nvSpPr>
          <p:cNvPr id="452" name="Google Shape;452;p73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73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5615D462-18BD-7C4B-A794-28E5D4580380}"/>
              </a:ext>
            </a:extLst>
          </p:cNvPr>
          <p:cNvSpPr txBox="1">
            <a:spLocks/>
          </p:cNvSpPr>
          <p:nvPr/>
        </p:nvSpPr>
        <p:spPr>
          <a:xfrm>
            <a:off x="8385464" y="4846500"/>
            <a:ext cx="673824" cy="278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Page </a:t>
            </a:r>
            <a:fld id="{00000000-1234-1234-1234-123412341234}" type="slidenum">
              <a:rPr lang="en" sz="1000" smtClean="0">
                <a:solidFill>
                  <a:schemeClr val="bg1">
                    <a:lumMod val="50000"/>
                  </a:schemeClr>
                </a:solidFill>
              </a:rPr>
              <a:pPr algn="r"/>
              <a:t>16</a:t>
            </a:fld>
            <a:endParaRPr lang="en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991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4"/>
          <p:cNvSpPr txBox="1">
            <a:spLocks noGrp="1"/>
          </p:cNvSpPr>
          <p:nvPr>
            <p:ph type="title"/>
          </p:nvPr>
        </p:nvSpPr>
        <p:spPr>
          <a:xfrm>
            <a:off x="526597" y="1662319"/>
            <a:ext cx="75351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ct val="100000"/>
              <a:buFont typeface="Helvetica Neue"/>
              <a:buNone/>
            </a:pPr>
            <a:r>
              <a:rPr lang="en" dirty="0"/>
              <a:t>I don’t know the answer to X, let me look at the data.</a:t>
            </a:r>
            <a:endParaRPr dirty="0"/>
          </a:p>
        </p:txBody>
      </p:sp>
      <p:sp>
        <p:nvSpPr>
          <p:cNvPr id="459" name="Google Shape;459;p74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74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E2FC6F39-8030-0742-920A-B55DE8FFE0A9}"/>
              </a:ext>
            </a:extLst>
          </p:cNvPr>
          <p:cNvSpPr txBox="1">
            <a:spLocks/>
          </p:cNvSpPr>
          <p:nvPr/>
        </p:nvSpPr>
        <p:spPr>
          <a:xfrm>
            <a:off x="8302336" y="4842164"/>
            <a:ext cx="718822" cy="2827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100" dirty="0">
                <a:solidFill>
                  <a:schemeClr val="bg1">
                    <a:lumMod val="50000"/>
                  </a:schemeClr>
                </a:solidFill>
              </a:rPr>
              <a:t>Page </a:t>
            </a:r>
            <a:fld id="{00000000-1234-1234-1234-123412341234}" type="slidenum">
              <a:rPr lang="en" sz="1100" smtClean="0">
                <a:solidFill>
                  <a:schemeClr val="bg1">
                    <a:lumMod val="50000"/>
                  </a:schemeClr>
                </a:solidFill>
              </a:rPr>
              <a:pPr algn="r"/>
              <a:t>17</a:t>
            </a:fld>
            <a:endParaRPr lang="en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5"/>
          <p:cNvSpPr txBox="1">
            <a:spLocks noGrp="1"/>
          </p:cNvSpPr>
          <p:nvPr>
            <p:ph type="title"/>
          </p:nvPr>
        </p:nvSpPr>
        <p:spPr>
          <a:xfrm>
            <a:off x="526597" y="1662319"/>
            <a:ext cx="75351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ct val="100000"/>
              <a:buFont typeface="Helvetica Neue"/>
              <a:buNone/>
            </a:pPr>
            <a:r>
              <a:rPr lang="en"/>
              <a:t>Well, the data says X so we should make a change because the data says so.</a:t>
            </a:r>
            <a:endParaRPr/>
          </a:p>
        </p:txBody>
      </p:sp>
      <p:sp>
        <p:nvSpPr>
          <p:cNvPr id="466" name="Google Shape;466;p75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75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25E1825-06E9-E84B-ACE9-9032CF472624}"/>
              </a:ext>
            </a:extLst>
          </p:cNvPr>
          <p:cNvSpPr txBox="1">
            <a:spLocks/>
          </p:cNvSpPr>
          <p:nvPr/>
        </p:nvSpPr>
        <p:spPr>
          <a:xfrm>
            <a:off x="8239991" y="4845017"/>
            <a:ext cx="781167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100" dirty="0">
                <a:solidFill>
                  <a:schemeClr val="bg1">
                    <a:lumMod val="50000"/>
                  </a:schemeClr>
                </a:solidFill>
              </a:rPr>
              <a:t>Page </a:t>
            </a:r>
            <a:fld id="{00000000-1234-1234-1234-123412341234}" type="slidenum">
              <a:rPr lang="en" sz="1100" smtClean="0">
                <a:solidFill>
                  <a:schemeClr val="bg1">
                    <a:lumMod val="50000"/>
                  </a:schemeClr>
                </a:solidFill>
              </a:rPr>
              <a:pPr algn="r"/>
              <a:t>18</a:t>
            </a:fld>
            <a:endParaRPr lang="en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6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Partners</a:t>
            </a:r>
            <a:endParaRPr/>
          </a:p>
        </p:txBody>
      </p:sp>
      <p:sp>
        <p:nvSpPr>
          <p:cNvPr id="472" name="Google Shape;472;p76"/>
          <p:cNvSpPr txBox="1">
            <a:spLocks noGrp="1"/>
          </p:cNvSpPr>
          <p:nvPr>
            <p:ph type="body" idx="1"/>
          </p:nvPr>
        </p:nvSpPr>
        <p:spPr>
          <a:xfrm>
            <a:off x="521208" y="1344168"/>
            <a:ext cx="7098900" cy="304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Programs &amp; Evaluation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Data Team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Design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Customer Experience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EBA693-A3B0-DA41-A9B2-A725F0C899A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UX Summit 2021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DEBAB-3607-E049-98D8-3610883D8A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June 22,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E931A-744A-C248-BBD0-E9046CF1128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6245" y="4869575"/>
            <a:ext cx="586614" cy="171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19</a:t>
            </a:fld>
            <a:endParaRPr lang="e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8"/>
          <p:cNvSpPr txBox="1">
            <a:spLocks noGrp="1"/>
          </p:cNvSpPr>
          <p:nvPr>
            <p:ph type="ctrTitle"/>
          </p:nvPr>
        </p:nvSpPr>
        <p:spPr>
          <a:xfrm>
            <a:off x="311700" y="2081850"/>
            <a:ext cx="8520600" cy="979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Shifting Your Metrics Mindset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 Government</a:t>
            </a:r>
            <a:endParaRPr dirty="0"/>
          </a:p>
        </p:txBody>
      </p:sp>
      <p:sp>
        <p:nvSpPr>
          <p:cNvPr id="325" name="Google Shape;325;p58"/>
          <p:cNvSpPr txBox="1">
            <a:spLocks noGrp="1"/>
          </p:cNvSpPr>
          <p:nvPr>
            <p:ph type="subTitle" idx="1"/>
          </p:nvPr>
        </p:nvSpPr>
        <p:spPr>
          <a:xfrm>
            <a:off x="311700" y="3296975"/>
            <a:ext cx="8520600" cy="79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Tim Lowden, Digital Analytics Program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Technology Transformation Services, GSA</a:t>
            </a:r>
            <a:endParaRPr/>
          </a:p>
        </p:txBody>
      </p:sp>
      <p:sp>
        <p:nvSpPr>
          <p:cNvPr id="327" name="Google Shape;327;p58"/>
          <p:cNvSpPr txBox="1">
            <a:spLocks noGrp="1"/>
          </p:cNvSpPr>
          <p:nvPr>
            <p:ph type="ftr" idx="11"/>
          </p:nvPr>
        </p:nvSpPr>
        <p:spPr>
          <a:xfrm>
            <a:off x="3028950" y="4859375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58"/>
          <p:cNvSpPr txBox="1">
            <a:spLocks noGrp="1"/>
          </p:cNvSpPr>
          <p:nvPr>
            <p:ph type="dt" idx="10"/>
          </p:nvPr>
        </p:nvSpPr>
        <p:spPr>
          <a:xfrm>
            <a:off x="7393259" y="4859375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C7215B-9F91-8143-A265-9EEAF7DEC58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15259" y="4753475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7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478" name="Google Shape;478;p77"/>
          <p:cNvSpPr txBox="1">
            <a:spLocks noGrp="1"/>
          </p:cNvSpPr>
          <p:nvPr>
            <p:ph type="body" idx="1"/>
          </p:nvPr>
        </p:nvSpPr>
        <p:spPr>
          <a:xfrm>
            <a:off x="521200" y="1344176"/>
            <a:ext cx="7098900" cy="3281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Monitor and course correct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Establish if a product feature has created a desired change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Identify which aspect of the feature is responsible for the change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Communicate progress, success or failure to stakeholders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Improve our work!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1F66D2-77B5-664B-B1B3-32619CD5618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UX Summit 2021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11F339-08D2-1A45-8944-D5A9EFEE73B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June 22,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F28A2-3DAF-5645-9E32-63CA7D0F19B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27027" y="4859375"/>
            <a:ext cx="572090" cy="2004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20</a:t>
            </a:fld>
            <a:endParaRPr lang="e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8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484" name="Google Shape;484;p78"/>
          <p:cNvSpPr txBox="1">
            <a:spLocks noGrp="1"/>
          </p:cNvSpPr>
          <p:nvPr>
            <p:ph type="body" idx="1"/>
          </p:nvPr>
        </p:nvSpPr>
        <p:spPr>
          <a:xfrm>
            <a:off x="521208" y="1344168"/>
            <a:ext cx="7098900" cy="304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Develop a logic model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Identify measures to capture inputs, activities, outputs and outcomes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Define measures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B61FDB-8A7E-404B-A631-D0A3A13DAB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UX Summit 2021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40841E-9030-A34A-ABDF-F0566CCFD5F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June 22,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AB3CC1-8584-D14D-918B-5EC0F019776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27027" y="4859375"/>
            <a:ext cx="572090" cy="2004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9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Model</a:t>
            </a:r>
            <a:endParaRPr/>
          </a:p>
        </p:txBody>
      </p:sp>
      <p:pic>
        <p:nvPicPr>
          <p:cNvPr id="490" name="Google Shape;490;p79" descr="Sample of Skills Engine Logic Model" title="Logic Mode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5225" y="1237875"/>
            <a:ext cx="6193549" cy="341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731C7-D199-7D4B-AA6A-71CCF35B772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UX Summit 2021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235E5C-B379-884E-913C-E24C46E298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June 22,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050AC-1796-B74C-9F74-ACFEB04DDE2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16636" y="4859375"/>
            <a:ext cx="582481" cy="181800"/>
          </a:xfrm>
        </p:spPr>
        <p:txBody>
          <a:bodyPr/>
          <a:lstStyle/>
          <a:p>
            <a:pPr lvl="0"/>
            <a:r>
              <a:rPr lang="en" dirty="0"/>
              <a:t>Page </a:t>
            </a:r>
            <a:fld id="{00000000-1234-1234-1234-123412341234}" type="slidenum">
              <a:rPr lang="en" smtClean="0"/>
              <a:pPr lvl="0"/>
              <a:t>22</a:t>
            </a:fld>
            <a:endParaRPr lang="e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0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8352368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3600"/>
              <a:buFont typeface="Helvetica Neue"/>
              <a:buNone/>
            </a:pPr>
            <a:r>
              <a:rPr lang="en" dirty="0"/>
              <a:t>Creating Meaningful Measures (1)</a:t>
            </a:r>
            <a:endParaRPr dirty="0"/>
          </a:p>
        </p:txBody>
      </p:sp>
      <p:sp>
        <p:nvSpPr>
          <p:cNvPr id="496" name="Google Shape;496;p80"/>
          <p:cNvSpPr txBox="1"/>
          <p:nvPr/>
        </p:nvSpPr>
        <p:spPr>
          <a:xfrm>
            <a:off x="523184" y="1135669"/>
            <a:ext cx="7886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Font typeface="Arial"/>
              <a:buNone/>
            </a:pPr>
            <a:r>
              <a:rPr lang="en" sz="2100" b="1" i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</a:t>
            </a:r>
            <a:endParaRPr sz="1100"/>
          </a:p>
        </p:txBody>
      </p:sp>
      <p:pic>
        <p:nvPicPr>
          <p:cNvPr id="497" name="Google Shape;497;p80" descr="Graphic showing the process of Design from Frame the Problem to Research/Synthesis to Imagine to Make and Test to Deliver, with Initial Measures before Deliver of &quot;Sequence Charting.&quot;  From &quot;Deliver&quot; the graphic points to &quot;Development&quot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184" y="2090038"/>
            <a:ext cx="8024024" cy="1520995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80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80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A05470-80E9-4447-9E52-9B40EE0E20F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9884" y="4859375"/>
            <a:ext cx="589233" cy="200400"/>
          </a:xfrm>
        </p:spPr>
        <p:txBody>
          <a:bodyPr/>
          <a:lstStyle/>
          <a:p>
            <a:pPr lvl="0"/>
            <a:r>
              <a:rPr lang="en" dirty="0"/>
              <a:t>Page  </a:t>
            </a:r>
            <a:fld id="{00000000-1234-1234-1234-123412341234}" type="slidenum">
              <a:rPr lang="en" smtClean="0"/>
              <a:pPr lvl="0"/>
              <a:t>23</a:t>
            </a:fld>
            <a:endParaRPr lang="en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1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8097632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3600"/>
              <a:buFont typeface="Helvetica Neue"/>
              <a:buNone/>
            </a:pPr>
            <a:r>
              <a:rPr lang="en" dirty="0"/>
              <a:t>Creating Meaningful Measures (2)  </a:t>
            </a:r>
            <a:endParaRPr dirty="0"/>
          </a:p>
        </p:txBody>
      </p:sp>
      <p:sp>
        <p:nvSpPr>
          <p:cNvPr id="505" name="Google Shape;505;p81"/>
          <p:cNvSpPr txBox="1"/>
          <p:nvPr/>
        </p:nvSpPr>
        <p:spPr>
          <a:xfrm>
            <a:off x="523184" y="1135669"/>
            <a:ext cx="7886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Font typeface="Arial"/>
              <a:buNone/>
            </a:pPr>
            <a:r>
              <a:rPr lang="en" sz="2100" b="1" i="0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Development </a:t>
            </a:r>
            <a:endParaRPr sz="1100" dirty="0"/>
          </a:p>
        </p:txBody>
      </p:sp>
      <p:pic>
        <p:nvPicPr>
          <p:cNvPr id="506" name="Google Shape;506;p81" descr="The steps of Development, from Plan to Analysis/Design (where the data team Reviews and Revises Measures) to Develop (including developing data tracking mechanisms) to Test to Release/Publish to Monitor and Report.  From there, the process goes to &quot;Report Out.&quot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715221"/>
            <a:ext cx="9143998" cy="2167802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81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81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2E35C0-F6A6-5247-B534-8D923DE618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9884" y="4859374"/>
            <a:ext cx="589233" cy="265525"/>
          </a:xfrm>
        </p:spPr>
        <p:txBody>
          <a:bodyPr/>
          <a:lstStyle/>
          <a:p>
            <a:pPr lvl="0"/>
            <a:r>
              <a:rPr lang="en" dirty="0"/>
              <a:t>Page  </a:t>
            </a:r>
            <a:fld id="{00000000-1234-1234-1234-123412341234}" type="slidenum">
              <a:rPr lang="en" smtClean="0"/>
              <a:pPr lvl="0"/>
              <a:t>24</a:t>
            </a:fld>
            <a:endParaRPr lang="en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2"/>
          <p:cNvSpPr txBox="1">
            <a:spLocks noGrp="1"/>
          </p:cNvSpPr>
          <p:nvPr>
            <p:ph type="title"/>
          </p:nvPr>
        </p:nvSpPr>
        <p:spPr>
          <a:xfrm>
            <a:off x="523184" y="163189"/>
            <a:ext cx="70989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ts val="3600"/>
              <a:buFont typeface="Helvetica Neue"/>
              <a:buNone/>
            </a:pPr>
            <a:r>
              <a:rPr lang="en" dirty="0"/>
              <a:t>Creating Meaningful Measures (3)</a:t>
            </a:r>
            <a:endParaRPr dirty="0"/>
          </a:p>
        </p:txBody>
      </p:sp>
      <p:sp>
        <p:nvSpPr>
          <p:cNvPr id="514" name="Google Shape;514;p82"/>
          <p:cNvSpPr txBox="1"/>
          <p:nvPr/>
        </p:nvSpPr>
        <p:spPr>
          <a:xfrm>
            <a:off x="523184" y="1135669"/>
            <a:ext cx="7886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Font typeface="Arial"/>
              <a:buNone/>
            </a:pPr>
            <a:r>
              <a:rPr lang="en" sz="2100" b="1" i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Report Out</a:t>
            </a:r>
            <a:endParaRPr sz="1100"/>
          </a:p>
        </p:txBody>
      </p:sp>
      <p:sp>
        <p:nvSpPr>
          <p:cNvPr id="515" name="Google Shape;515;p82"/>
          <p:cNvSpPr/>
          <p:nvPr/>
        </p:nvSpPr>
        <p:spPr>
          <a:xfrm>
            <a:off x="538001" y="1954102"/>
            <a:ext cx="3399000" cy="20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Product Iterations/Updates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Stakeholders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Cross-Program reporting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Executive Reporting</a:t>
            </a:r>
            <a:endParaRPr sz="1100"/>
          </a:p>
        </p:txBody>
      </p:sp>
      <p:sp>
        <p:nvSpPr>
          <p:cNvPr id="516" name="Google Shape;516;p82"/>
          <p:cNvSpPr/>
          <p:nvPr/>
        </p:nvSpPr>
        <p:spPr>
          <a:xfrm>
            <a:off x="4426929" y="1954102"/>
            <a:ext cx="4572000" cy="20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GAO Report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Internal/Leadership 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Conferences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Social Media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Quarterly Product Report (TBD)</a:t>
            </a:r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8" name="Google Shape;518;p82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82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BF907E-9978-384E-81C8-2DDA8C7AEDB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9884" y="4859374"/>
            <a:ext cx="589233" cy="20039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</a:t>
            </a:r>
            <a:fld id="{00000000-1234-1234-1234-123412341234}" type="slidenum">
              <a:rPr lang="en" smtClean="0"/>
              <a:t>25</a:t>
            </a:fld>
            <a:endParaRPr lang="en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1DB7BD-CB54-9040-9AA7-A115D87B4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Well, the data says X so we should make a change because the data says so.</a:t>
            </a:r>
            <a:endParaRPr lang="en-US" dirty="0"/>
          </a:p>
        </p:txBody>
      </p:sp>
      <p:sp>
        <p:nvSpPr>
          <p:cNvPr id="525" name="Google Shape;525;p83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83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7300AF8-A264-2648-932B-AC56ADCF8A3D}"/>
              </a:ext>
            </a:extLst>
          </p:cNvPr>
          <p:cNvSpPr txBox="1">
            <a:spLocks/>
          </p:cNvSpPr>
          <p:nvPr/>
        </p:nvSpPr>
        <p:spPr>
          <a:xfrm>
            <a:off x="8167254" y="4845017"/>
            <a:ext cx="843513" cy="2798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100" dirty="0">
                <a:solidFill>
                  <a:schemeClr val="bg1">
                    <a:lumMod val="50000"/>
                  </a:schemeClr>
                </a:solidFill>
              </a:rPr>
              <a:t>Page  </a:t>
            </a:r>
            <a:fld id="{00000000-1234-1234-1234-123412341234}" type="slidenum">
              <a:rPr lang="en" sz="1100" smtClean="0">
                <a:solidFill>
                  <a:schemeClr val="bg1">
                    <a:lumMod val="50000"/>
                  </a:schemeClr>
                </a:solidFill>
              </a:rPr>
              <a:pPr algn="r"/>
              <a:t>26</a:t>
            </a:fld>
            <a:endParaRPr lang="en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4"/>
          <p:cNvSpPr txBox="1">
            <a:spLocks noGrp="1"/>
          </p:cNvSpPr>
          <p:nvPr>
            <p:ph type="title"/>
          </p:nvPr>
        </p:nvSpPr>
        <p:spPr>
          <a:xfrm>
            <a:off x="514350" y="1112925"/>
            <a:ext cx="7535100" cy="22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5DB7"/>
              </a:buClr>
              <a:buSzPct val="100000"/>
              <a:buFont typeface="Helvetica Neue"/>
              <a:buNone/>
            </a:pPr>
            <a:r>
              <a:rPr lang="en"/>
              <a:t>The data says X. Should we consider a change or do we need to learn more?</a:t>
            </a:r>
            <a:endParaRPr/>
          </a:p>
        </p:txBody>
      </p:sp>
      <p:sp>
        <p:nvSpPr>
          <p:cNvPr id="532" name="Google Shape;532;p84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84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8A54C5B-49D1-834B-AEAD-C9E92B3850A4}"/>
              </a:ext>
            </a:extLst>
          </p:cNvPr>
          <p:cNvSpPr txBox="1">
            <a:spLocks/>
          </p:cNvSpPr>
          <p:nvPr/>
        </p:nvSpPr>
        <p:spPr>
          <a:xfrm>
            <a:off x="8229600" y="4837200"/>
            <a:ext cx="729212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100" dirty="0">
                <a:solidFill>
                  <a:schemeClr val="bg1">
                    <a:lumMod val="50000"/>
                  </a:schemeClr>
                </a:solidFill>
              </a:rPr>
              <a:t>Page </a:t>
            </a:r>
            <a:fld id="{00000000-1234-1234-1234-123412341234}" type="slidenum">
              <a:rPr lang="en" sz="1100" smtClean="0">
                <a:solidFill>
                  <a:schemeClr val="bg1">
                    <a:lumMod val="50000"/>
                  </a:schemeClr>
                </a:solidFill>
              </a:rPr>
              <a:pPr algn="r"/>
              <a:t>27</a:t>
            </a:fld>
            <a:endParaRPr lang="en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5"/>
          <p:cNvSpPr txBox="1">
            <a:spLocks noGrp="1"/>
          </p:cNvSpPr>
          <p:nvPr>
            <p:ph type="title"/>
          </p:nvPr>
        </p:nvSpPr>
        <p:spPr>
          <a:xfrm>
            <a:off x="526597" y="1662319"/>
            <a:ext cx="7535100" cy="13209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540" name="Google Shape;540;p85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85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E58FBEE8-14B7-7440-B173-B66A94B848AB}"/>
              </a:ext>
            </a:extLst>
          </p:cNvPr>
          <p:cNvSpPr txBox="1">
            <a:spLocks/>
          </p:cNvSpPr>
          <p:nvPr/>
        </p:nvSpPr>
        <p:spPr>
          <a:xfrm>
            <a:off x="8219209" y="4856416"/>
            <a:ext cx="801949" cy="2684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1100" dirty="0">
                <a:solidFill>
                  <a:schemeClr val="bg1">
                    <a:lumMod val="50000"/>
                  </a:schemeClr>
                </a:solidFill>
              </a:rPr>
              <a:t>Page  </a:t>
            </a:r>
            <a:fld id="{00000000-1234-1234-1234-123412341234}" type="slidenum">
              <a:rPr lang="en" sz="1100" smtClean="0">
                <a:solidFill>
                  <a:schemeClr val="bg1">
                    <a:lumMod val="50000"/>
                  </a:schemeClr>
                </a:solidFill>
              </a:rPr>
              <a:pPr algn="r"/>
              <a:t>28</a:t>
            </a:fld>
            <a:endParaRPr lang="en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6"/>
          <p:cNvSpPr txBox="1">
            <a:spLocks noGrp="1"/>
          </p:cNvSpPr>
          <p:nvPr>
            <p:ph type="ctrTitle"/>
          </p:nvPr>
        </p:nvSpPr>
        <p:spPr>
          <a:xfrm>
            <a:off x="-95534" y="670441"/>
            <a:ext cx="9239534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Have we become “accidental ethnographers of data”?</a:t>
            </a:r>
            <a:endParaRPr sz="4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6" name="Google Shape;546;p86"/>
          <p:cNvSpPr txBox="1">
            <a:spLocks noGrp="1"/>
          </p:cNvSpPr>
          <p:nvPr>
            <p:ph type="subTitle" idx="1"/>
          </p:nvPr>
        </p:nvSpPr>
        <p:spPr>
          <a:xfrm>
            <a:off x="0" y="2841106"/>
            <a:ext cx="9239534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 sz="2600" dirty="0"/>
              <a:t>Marc K. Hébert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 sz="2600" dirty="0"/>
              <a:t>San Francisco Human Services Agency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 sz="2600" dirty="0"/>
              <a:t>UX CoP Summit TTS/GSA | 22 June 2021</a:t>
            </a:r>
            <a:endParaRPr sz="2600" dirty="0"/>
          </a:p>
        </p:txBody>
      </p:sp>
      <p:sp>
        <p:nvSpPr>
          <p:cNvPr id="548" name="Google Shape;548;p86"/>
          <p:cNvSpPr txBox="1">
            <a:spLocks noGrp="1"/>
          </p:cNvSpPr>
          <p:nvPr>
            <p:ph type="ftr" idx="4294967295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86"/>
          <p:cNvSpPr txBox="1">
            <a:spLocks noGrp="1"/>
          </p:cNvSpPr>
          <p:nvPr>
            <p:ph type="dt" idx="4294967295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C598CF-B820-594B-B5B5-338356CADB9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71163" y="4846500"/>
            <a:ext cx="782366" cy="393600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29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9"/>
          <p:cNvSpPr txBox="1">
            <a:spLocks noGrp="1"/>
          </p:cNvSpPr>
          <p:nvPr>
            <p:ph type="title"/>
          </p:nvPr>
        </p:nvSpPr>
        <p:spPr>
          <a:xfrm>
            <a:off x="1143000" y="1463275"/>
            <a:ext cx="6858000" cy="232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 you think of “website analytics”, what terms come to mind? Better yet, what do you report on?</a:t>
            </a:r>
            <a:endParaRPr dirty="0"/>
          </a:p>
        </p:txBody>
      </p:sp>
      <p:sp>
        <p:nvSpPr>
          <p:cNvPr id="334" name="Google Shape;334;p59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9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B06F9D-9E61-2847-A902-32BD46F33A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979" y="580100"/>
            <a:ext cx="7560860" cy="1493985"/>
          </a:xfrm>
        </p:spPr>
        <p:txBody>
          <a:bodyPr>
            <a:normAutofit/>
          </a:bodyPr>
          <a:lstStyle/>
          <a:p>
            <a:pPr algn="ctr"/>
            <a:r>
              <a:rPr lang="en-US" sz="4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Towards an Anthropology  of Data</a:t>
            </a:r>
            <a:endParaRPr lang="en-US" sz="41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E7CE7B6-AB51-42D5-8D05-18E6B6540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3648" y="2596243"/>
            <a:ext cx="9157648" cy="1872176"/>
          </a:xfrm>
        </p:spPr>
        <p:txBody>
          <a:bodyPr>
            <a:noAutofit/>
          </a:bodyPr>
          <a:lstStyle/>
          <a:p>
            <a:pPr algn="ctr"/>
            <a:r>
              <a:rPr lang="en-US" sz="26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Rachel Douglas-Jones, Antonia Walford &amp; Nick</a:t>
            </a:r>
          </a:p>
          <a:p>
            <a:pPr algn="ctr"/>
            <a:r>
              <a:rPr lang="en-US" sz="26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Seaver</a:t>
            </a:r>
            <a:r>
              <a:rPr lang="en-US" sz="2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6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(April 2021, pg. 12)</a:t>
            </a:r>
            <a:endParaRPr lang="en-US" sz="26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/>
            <a:endParaRPr lang="en-US" sz="2600" dirty="0"/>
          </a:p>
        </p:txBody>
      </p:sp>
      <p:sp>
        <p:nvSpPr>
          <p:cNvPr id="562" name="Google Shape;562;p87"/>
          <p:cNvSpPr/>
          <p:nvPr/>
        </p:nvSpPr>
        <p:spPr>
          <a:xfrm>
            <a:off x="-13648" y="4804012"/>
            <a:ext cx="9157648" cy="39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3E8B1F-012B-8741-B29D-30453FBF5EE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97839" y="4809235"/>
            <a:ext cx="807645" cy="393649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30</a:t>
            </a:fld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0100"/>
            <a:ext cx="9144000" cy="1493985"/>
          </a:xfrm>
        </p:spPr>
        <p:txBody>
          <a:bodyPr>
            <a:normAutofit/>
          </a:bodyPr>
          <a:lstStyle/>
          <a:p>
            <a:pPr algn="ctr"/>
            <a:r>
              <a:rPr lang="en-US" sz="4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story</a:t>
            </a:r>
            <a:endParaRPr lang="en-US" sz="4100" dirty="0"/>
          </a:p>
        </p:txBody>
      </p:sp>
      <p:sp>
        <p:nvSpPr>
          <p:cNvPr id="562" name="Google Shape;562;p87"/>
          <p:cNvSpPr/>
          <p:nvPr/>
        </p:nvSpPr>
        <p:spPr>
          <a:xfrm>
            <a:off x="0" y="4856684"/>
            <a:ext cx="9144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4CDE34-D031-3644-B52A-44E326725CF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33510" y="4857889"/>
            <a:ext cx="720020" cy="393649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31</a:t>
            </a:fld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57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0100"/>
            <a:ext cx="9144000" cy="1493985"/>
          </a:xfrm>
        </p:spPr>
        <p:txBody>
          <a:bodyPr>
            <a:normAutofit/>
          </a:bodyPr>
          <a:lstStyle/>
          <a:p>
            <a:pPr algn="ctr"/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Have you had an accidental ethnographer of data moment?</a:t>
            </a:r>
            <a:endParaRPr lang="en-US" sz="4100" dirty="0"/>
          </a:p>
        </p:txBody>
      </p:sp>
      <p:sp>
        <p:nvSpPr>
          <p:cNvPr id="562" name="Google Shape;562;p87"/>
          <p:cNvSpPr/>
          <p:nvPr/>
        </p:nvSpPr>
        <p:spPr>
          <a:xfrm>
            <a:off x="0" y="4856684"/>
            <a:ext cx="9144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E17FB1-7F98-CF46-BADE-36A17CC11C3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50382" y="4832984"/>
            <a:ext cx="771975" cy="393600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32</a:t>
            </a:fld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9515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0100"/>
            <a:ext cx="9144000" cy="1493985"/>
          </a:xfrm>
        </p:spPr>
        <p:txBody>
          <a:bodyPr>
            <a:normAutofit/>
          </a:bodyPr>
          <a:lstStyle/>
          <a:p>
            <a:pPr algn="ctr"/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How could we be more intentional and less accidental?</a:t>
            </a:r>
            <a:endParaRPr lang="en-US" sz="4100" dirty="0"/>
          </a:p>
        </p:txBody>
      </p:sp>
      <p:sp>
        <p:nvSpPr>
          <p:cNvPr id="562" name="Google Shape;562;p87"/>
          <p:cNvSpPr/>
          <p:nvPr/>
        </p:nvSpPr>
        <p:spPr>
          <a:xfrm>
            <a:off x="0" y="4856684"/>
            <a:ext cx="9144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74BE09-ED18-124C-8985-42C10442DCD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177646" y="4856684"/>
            <a:ext cx="855102" cy="453033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33</a:t>
            </a:fld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490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0100"/>
            <a:ext cx="9144000" cy="2722658"/>
          </a:xfrm>
        </p:spPr>
        <p:txBody>
          <a:bodyPr>
            <a:normAutofit fontScale="90000"/>
          </a:bodyPr>
          <a:lstStyle/>
          <a:p>
            <a:pPr algn="ctr"/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“Success Aware” </a:t>
            </a:r>
            <a:br>
              <a:rPr lang="en" sz="4100" dirty="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41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instead of</a:t>
            </a:r>
            <a:br>
              <a:rPr lang="en" sz="41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en" sz="41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“Success Metrics”</a:t>
            </a:r>
            <a:endParaRPr lang="en-US" sz="4100" dirty="0"/>
          </a:p>
        </p:txBody>
      </p:sp>
      <p:sp>
        <p:nvSpPr>
          <p:cNvPr id="562" name="Google Shape;562;p87"/>
          <p:cNvSpPr/>
          <p:nvPr/>
        </p:nvSpPr>
        <p:spPr>
          <a:xfrm>
            <a:off x="0" y="4856684"/>
            <a:ext cx="9144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6DE705-2A8E-0143-944C-06D2C55DCF5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156864" y="4829678"/>
            <a:ext cx="907057" cy="346199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34</a:t>
            </a:fld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9496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21AD-1DBC-44CC-A279-AFBA39EA3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0100"/>
            <a:ext cx="9144000" cy="2722658"/>
          </a:xfrm>
        </p:spPr>
        <p:txBody>
          <a:bodyPr>
            <a:normAutofit/>
          </a:bodyPr>
          <a:lstStyle/>
          <a:p>
            <a:pPr algn="ctr"/>
            <a:br>
              <a:rPr lang="en" sz="41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4100" dirty="0">
                <a:latin typeface="Montserrat"/>
                <a:ea typeface="Montserrat"/>
                <a:cs typeface="Montserrat"/>
                <a:sym typeface="Montserrat"/>
              </a:rPr>
              <a:t>What other questions should we be asking about this topic?</a:t>
            </a:r>
            <a:endParaRPr lang="en-US" sz="4100" dirty="0"/>
          </a:p>
        </p:txBody>
      </p:sp>
      <p:sp>
        <p:nvSpPr>
          <p:cNvPr id="562" name="Google Shape;562;p87"/>
          <p:cNvSpPr/>
          <p:nvPr/>
        </p:nvSpPr>
        <p:spPr>
          <a:xfrm>
            <a:off x="0" y="4856684"/>
            <a:ext cx="9144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Marc.Hebert@sfgov.org | San Francisco HSA  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8FA92B-39DE-4145-BA95-654DB776F70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50382" y="4788115"/>
            <a:ext cx="782366" cy="393600"/>
          </a:xfrm>
        </p:spPr>
        <p:txBody>
          <a:bodyPr/>
          <a:lstStyle/>
          <a:p>
            <a:pPr lvl="0"/>
            <a:r>
              <a:rPr lang="en" dirty="0">
                <a:solidFill>
                  <a:schemeClr val="bg1"/>
                </a:solidFill>
              </a:rPr>
              <a:t>Page  </a:t>
            </a:r>
            <a:fld id="{00000000-1234-1234-1234-123412341234}" type="slidenum">
              <a:rPr lang="en" smtClean="0">
                <a:solidFill>
                  <a:schemeClr val="bg1"/>
                </a:solidFill>
              </a:rPr>
              <a:pPr lvl="0"/>
              <a:t>35</a:t>
            </a:fld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4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0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Probably the following: </a:t>
            </a:r>
            <a:endParaRPr dirty="0"/>
          </a:p>
        </p:txBody>
      </p:sp>
      <p:sp>
        <p:nvSpPr>
          <p:cNvPr id="339" name="Google Shape;339;p60"/>
          <p:cNvSpPr txBox="1">
            <a:spLocks noGrp="1"/>
          </p:cNvSpPr>
          <p:nvPr>
            <p:ph type="body" idx="1"/>
          </p:nvPr>
        </p:nvSpPr>
        <p:spPr>
          <a:xfrm>
            <a:off x="466800" y="1280150"/>
            <a:ext cx="3919800" cy="3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Pageviews</a:t>
            </a:r>
            <a:br>
              <a:rPr lang="en" sz="2600"/>
            </a:br>
            <a:endParaRPr sz="26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Sessions</a:t>
            </a:r>
            <a:br>
              <a:rPr lang="en" sz="2600"/>
            </a:br>
            <a:endParaRPr sz="26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Users</a:t>
            </a:r>
            <a:endParaRPr sz="2600"/>
          </a:p>
        </p:txBody>
      </p:sp>
      <p:sp>
        <p:nvSpPr>
          <p:cNvPr id="340" name="Google Shape;340;p60"/>
          <p:cNvSpPr txBox="1">
            <a:spLocks noGrp="1"/>
          </p:cNvSpPr>
          <p:nvPr>
            <p:ph type="body" idx="2"/>
          </p:nvPr>
        </p:nvSpPr>
        <p:spPr>
          <a:xfrm>
            <a:off x="4743533" y="1280150"/>
            <a:ext cx="3919800" cy="3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Bounce Rate</a:t>
            </a:r>
            <a:br>
              <a:rPr lang="en" sz="2600"/>
            </a:br>
            <a:endParaRPr sz="26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Pages per session</a:t>
            </a:r>
            <a:br>
              <a:rPr lang="en" sz="2600"/>
            </a:br>
            <a:endParaRPr sz="26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Avg. time on page</a:t>
            </a:r>
            <a:endParaRPr sz="2600"/>
          </a:p>
        </p:txBody>
      </p:sp>
      <p:sp>
        <p:nvSpPr>
          <p:cNvPr id="342" name="Google Shape;342;p60"/>
          <p:cNvSpPr txBox="1"/>
          <p:nvPr/>
        </p:nvSpPr>
        <p:spPr>
          <a:xfrm rot="-1923695">
            <a:off x="3031960" y="1885575"/>
            <a:ext cx="3080080" cy="1508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Why?</a:t>
            </a:r>
            <a:endParaRPr sz="8600" b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4" name="Google Shape;344;p60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60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3203B9-FE28-F94B-AAFC-FD8AD18370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1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1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Source Sans Pro"/>
                <a:ea typeface="Source Sans Pro"/>
                <a:cs typeface="Source Sans Pro"/>
                <a:sym typeface="Source Sans Pro"/>
              </a:rPr>
              <a:t>Answer:</a:t>
            </a:r>
            <a:r>
              <a:rPr lang="en" dirty="0"/>
              <a:t> Ecommerce &amp; Ads</a:t>
            </a:r>
            <a:endParaRPr dirty="0"/>
          </a:p>
        </p:txBody>
      </p:sp>
      <p:pic>
        <p:nvPicPr>
          <p:cNvPr id="350" name="Google Shape;350;p61" title="Piles of mone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6101"/>
            <a:ext cx="9143997" cy="3833676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61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61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DAA184-8A7D-AB46-B438-92E23E3121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2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But government mission is different</a:t>
            </a:r>
            <a:endParaRPr dirty="0"/>
          </a:p>
        </p:txBody>
      </p:sp>
      <p:sp>
        <p:nvSpPr>
          <p:cNvPr id="358" name="Google Shape;358;p62"/>
          <p:cNvSpPr txBox="1">
            <a:spLocks noGrp="1"/>
          </p:cNvSpPr>
          <p:nvPr>
            <p:ph type="body" idx="1"/>
          </p:nvPr>
        </p:nvSpPr>
        <p:spPr>
          <a:xfrm>
            <a:off x="1751900" y="1280150"/>
            <a:ext cx="6925500" cy="142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The vast majority of government sites are NOT selling products or ads</a:t>
            </a:r>
            <a:endParaRPr sz="2600"/>
          </a:p>
        </p:txBody>
      </p:sp>
      <p:sp>
        <p:nvSpPr>
          <p:cNvPr id="359" name="Google Shape;359;p62"/>
          <p:cNvSpPr txBox="1">
            <a:spLocks noGrp="1"/>
          </p:cNvSpPr>
          <p:nvPr>
            <p:ph type="body" idx="2"/>
          </p:nvPr>
        </p:nvSpPr>
        <p:spPr>
          <a:xfrm>
            <a:off x="1751900" y="3045350"/>
            <a:ext cx="6925500" cy="142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0"/>
              <a:t>In many cases, the government has no competition for the service offered</a:t>
            </a:r>
            <a:endParaRPr sz="2600"/>
          </a:p>
        </p:txBody>
      </p:sp>
      <p:sp>
        <p:nvSpPr>
          <p:cNvPr id="361" name="Google Shape;361;p62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62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D526B5-0C67-A342-A49A-FD11D36C42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3"/>
          <p:cNvSpPr txBox="1">
            <a:spLocks noGrp="1"/>
          </p:cNvSpPr>
          <p:nvPr>
            <p:ph type="title"/>
          </p:nvPr>
        </p:nvSpPr>
        <p:spPr>
          <a:xfrm>
            <a:off x="1143000" y="1463275"/>
            <a:ext cx="6858000" cy="232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Volume metrics aren’t useless, but they aren’t everything, either. So what can we do?</a:t>
            </a:r>
            <a:endParaRPr dirty="0"/>
          </a:p>
        </p:txBody>
      </p:sp>
      <p:sp>
        <p:nvSpPr>
          <p:cNvPr id="368" name="Google Shape;368;p63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63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0A92F1-CC93-6241-B0FC-35A3D269B6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4"/>
          <p:cNvSpPr txBox="1">
            <a:spLocks noGrp="1"/>
          </p:cNvSpPr>
          <p:nvPr>
            <p:ph type="title"/>
          </p:nvPr>
        </p:nvSpPr>
        <p:spPr>
          <a:xfrm>
            <a:off x="264877" y="1"/>
            <a:ext cx="5841600" cy="986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feed the volume beast</a:t>
            </a:r>
            <a:endParaRPr/>
          </a:p>
        </p:txBody>
      </p:sp>
      <p:sp>
        <p:nvSpPr>
          <p:cNvPr id="374" name="Google Shape;374;p64"/>
          <p:cNvSpPr txBox="1">
            <a:spLocks noGrp="1"/>
          </p:cNvSpPr>
          <p:nvPr>
            <p:ph type="subTitle" idx="1"/>
          </p:nvPr>
        </p:nvSpPr>
        <p:spPr>
          <a:xfrm>
            <a:off x="675150" y="2324400"/>
            <a:ext cx="2286000" cy="208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Source Sans Pro"/>
                <a:ea typeface="Source Sans Pro"/>
                <a:cs typeface="Source Sans Pro"/>
                <a:sym typeface="Source Sans Pro"/>
              </a:rPr>
              <a:t>Who Determines What Data Matters?</a:t>
            </a:r>
            <a:br>
              <a:rPr lang="en"/>
            </a:br>
            <a:r>
              <a:rPr lang="en"/>
              <a:t>YOU and your team. Strategize your site’s online objectives and track them. It’s an iterative process.</a:t>
            </a:r>
            <a:endParaRPr/>
          </a:p>
        </p:txBody>
      </p:sp>
      <p:sp>
        <p:nvSpPr>
          <p:cNvPr id="375" name="Google Shape;375;p64"/>
          <p:cNvSpPr txBox="1">
            <a:spLocks noGrp="1"/>
          </p:cNvSpPr>
          <p:nvPr>
            <p:ph type="subTitle" idx="2"/>
          </p:nvPr>
        </p:nvSpPr>
        <p:spPr>
          <a:xfrm>
            <a:off x="3435450" y="2324400"/>
            <a:ext cx="2286000" cy="208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Source Sans Pro"/>
                <a:ea typeface="Source Sans Pro"/>
                <a:cs typeface="Source Sans Pro"/>
                <a:sym typeface="Source Sans Pro"/>
              </a:rPr>
              <a:t>Should this Decision be Co-created?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Yes. The hard work lies in determining objectives and, crucially, getting leadership buy-in to take action on them.</a:t>
            </a:r>
            <a:endParaRPr/>
          </a:p>
        </p:txBody>
      </p:sp>
      <p:sp>
        <p:nvSpPr>
          <p:cNvPr id="376" name="Google Shape;376;p64"/>
          <p:cNvSpPr txBox="1">
            <a:spLocks noGrp="1"/>
          </p:cNvSpPr>
          <p:nvPr>
            <p:ph type="subTitle" idx="3"/>
          </p:nvPr>
        </p:nvSpPr>
        <p:spPr>
          <a:xfrm>
            <a:off x="6195750" y="2324400"/>
            <a:ext cx="2286000" cy="208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Source Sans Pro"/>
                <a:ea typeface="Source Sans Pro"/>
                <a:cs typeface="Source Sans Pro"/>
                <a:sym typeface="Source Sans Pro"/>
              </a:rPr>
              <a:t>How can this perpetuate structural inequalities?</a:t>
            </a:r>
            <a:br>
              <a:rPr lang="en" b="1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/>
              <a:t>Focusing on volume alone may be ignoring UX for populations that need the info/services.</a:t>
            </a:r>
            <a:endParaRPr/>
          </a:p>
        </p:txBody>
      </p:sp>
      <p:sp>
        <p:nvSpPr>
          <p:cNvPr id="378" name="Google Shape;378;p64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64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B5BF3-3B42-1A46-B2DB-7A475E3036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5"/>
          <p:cNvSpPr txBox="1">
            <a:spLocks noGrp="1"/>
          </p:cNvSpPr>
          <p:nvPr>
            <p:ph type="title"/>
          </p:nvPr>
        </p:nvSpPr>
        <p:spPr>
          <a:xfrm>
            <a:off x="1143000" y="1463275"/>
            <a:ext cx="6858000" cy="232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Upending entrenched bureaucracy isn’t easy, which is why we need to </a:t>
            </a:r>
            <a:r>
              <a:rPr lang="en" b="1">
                <a:latin typeface="Source Sans Pro"/>
                <a:ea typeface="Source Sans Pro"/>
                <a:cs typeface="Source Sans Pro"/>
                <a:sym typeface="Source Sans Pro"/>
              </a:rPr>
              <a:t>start now</a:t>
            </a:r>
            <a:r>
              <a:rPr lang="en"/>
              <a:t>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Here is a link</a:t>
            </a:r>
            <a:r>
              <a:rPr lang="en" sz="2400"/>
              <a:t> to a longer preso on this topic</a:t>
            </a:r>
            <a:endParaRPr sz="2400"/>
          </a:p>
        </p:txBody>
      </p:sp>
      <p:sp>
        <p:nvSpPr>
          <p:cNvPr id="385" name="Google Shape;385;p65"/>
          <p:cNvSpPr txBox="1">
            <a:spLocks noGrp="1"/>
          </p:cNvSpPr>
          <p:nvPr>
            <p:ph type="ftr" idx="11"/>
          </p:nvPr>
        </p:nvSpPr>
        <p:spPr>
          <a:xfrm>
            <a:off x="1143000" y="4943100"/>
            <a:ext cx="30861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UX Summit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65"/>
          <p:cNvSpPr txBox="1">
            <a:spLocks noGrp="1"/>
          </p:cNvSpPr>
          <p:nvPr>
            <p:ph type="dt" idx="10"/>
          </p:nvPr>
        </p:nvSpPr>
        <p:spPr>
          <a:xfrm>
            <a:off x="5507309" y="4943100"/>
            <a:ext cx="1122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June 22, 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14E447-10B9-7C47-A844-7C2213B48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" smtClean="0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TS Master">
  <a:themeElements>
    <a:clrScheme name="TTS 1">
      <a:dk1>
        <a:srgbClr val="313A44"/>
      </a:dk1>
      <a:lt1>
        <a:srgbClr val="FFFFFF"/>
      </a:lt1>
      <a:dk2>
        <a:srgbClr val="112E50"/>
      </a:dk2>
      <a:lt2>
        <a:srgbClr val="E1F3F7"/>
      </a:lt2>
      <a:accent1>
        <a:srgbClr val="0070BB"/>
      </a:accent1>
      <a:accent2>
        <a:srgbClr val="1F5393"/>
      </a:accent2>
      <a:accent3>
        <a:srgbClr val="02BFE6"/>
      </a:accent3>
      <a:accent4>
        <a:srgbClr val="E21C3D"/>
      </a:accent4>
      <a:accent5>
        <a:srgbClr val="FCB81D"/>
      </a:accent5>
      <a:accent6>
        <a:srgbClr val="2D8440"/>
      </a:accent6>
      <a:hlink>
        <a:srgbClr val="00A5D2"/>
      </a:hlink>
      <a:folHlink>
        <a:srgbClr val="00A5D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1136</Words>
  <Application>Microsoft Macintosh PowerPoint</Application>
  <PresentationFormat>On-screen Show (16:9)</PresentationFormat>
  <Paragraphs>215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49" baseType="lpstr">
      <vt:lpstr>Roboto</vt:lpstr>
      <vt:lpstr>Century Gothic</vt:lpstr>
      <vt:lpstr>Georgia</vt:lpstr>
      <vt:lpstr>Montserrat Light</vt:lpstr>
      <vt:lpstr>Montserrat</vt:lpstr>
      <vt:lpstr>Source Sans Pro Light</vt:lpstr>
      <vt:lpstr>Calibri</vt:lpstr>
      <vt:lpstr>Helvetica Neue</vt:lpstr>
      <vt:lpstr>Source Sans Pro</vt:lpstr>
      <vt:lpstr>Arial</vt:lpstr>
      <vt:lpstr>Simple Light</vt:lpstr>
      <vt:lpstr>TTS Master</vt:lpstr>
      <vt:lpstr>Office Theme</vt:lpstr>
      <vt:lpstr>Office Theme</vt:lpstr>
      <vt:lpstr>Humanizing Data and  Success Metrics </vt:lpstr>
      <vt:lpstr>Shifting Your Metrics Mindset For Government</vt:lpstr>
      <vt:lpstr>When you think of “website analytics”, what terms come to mind? Better yet, what do you report on?</vt:lpstr>
      <vt:lpstr>Probably the following: </vt:lpstr>
      <vt:lpstr>Answer: Ecommerce &amp; Ads</vt:lpstr>
      <vt:lpstr>But government mission is different</vt:lpstr>
      <vt:lpstr>Volume metrics aren’t useless, but they aren’t everything, either. So what can we do?</vt:lpstr>
      <vt:lpstr>Don’t feed the volume beast</vt:lpstr>
      <vt:lpstr>Upending entrenched bureaucracy isn’t easy, which is why we need to start now.  Here is a link to a longer preso on this topic</vt:lpstr>
      <vt:lpstr>Making NYC’s Equity Data Accessible </vt:lpstr>
      <vt:lpstr>Reporting on equity in NYC </vt:lpstr>
      <vt:lpstr>Giving power to more people</vt:lpstr>
      <vt:lpstr>Product principals </vt:lpstr>
      <vt:lpstr>Data considerations </vt:lpstr>
      <vt:lpstr>equity.nyc.gov  </vt:lpstr>
      <vt:lpstr>Creating Meaningful Measures</vt:lpstr>
      <vt:lpstr>I don’t know the answer to X, let me look at the data.</vt:lpstr>
      <vt:lpstr>Well, the data says X so we should make a change because the data says so.</vt:lpstr>
      <vt:lpstr>Partners</vt:lpstr>
      <vt:lpstr>Purpose</vt:lpstr>
      <vt:lpstr>Approach</vt:lpstr>
      <vt:lpstr>Logic Model</vt:lpstr>
      <vt:lpstr>Creating Meaningful Measures (1)</vt:lpstr>
      <vt:lpstr>Creating Meaningful Measures (2)  </vt:lpstr>
      <vt:lpstr>Creating Meaningful Measures (3)</vt:lpstr>
      <vt:lpstr>Well, the data says X so we should make a change because the data says so.</vt:lpstr>
      <vt:lpstr>The data says X. Should we consider a change or do we need to learn more?</vt:lpstr>
      <vt:lpstr>Thank you!</vt:lpstr>
      <vt:lpstr>Have we become “accidental ethnographers of data”?</vt:lpstr>
      <vt:lpstr>Towards an Anthropology  of Data</vt:lpstr>
      <vt:lpstr>A story</vt:lpstr>
      <vt:lpstr>Have you had an accidental ethnographer of data moment?</vt:lpstr>
      <vt:lpstr>How could we be more intentional and less accidental?</vt:lpstr>
      <vt:lpstr>“Success Aware”   instead of   “Success Metrics”</vt:lpstr>
      <vt:lpstr> What other questions should we be asking about this topic?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Fox, Jean - BLS</dc:creator>
  <cp:lastModifiedBy>Microsoft Office User</cp:lastModifiedBy>
  <cp:revision>20</cp:revision>
  <dcterms:modified xsi:type="dcterms:W3CDTF">2021-10-13T22:34:40Z</dcterms:modified>
</cp:coreProperties>
</file>